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Lst>
  <p:sldSz cx="12192000" cy="3960018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66" d="100"/>
          <a:sy n="66" d="100"/>
        </p:scale>
        <p:origin x="668"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6480867"/>
            <a:ext cx="10363200" cy="13786732"/>
          </a:xfrm>
        </p:spPr>
        <p:txBody>
          <a:bodyPr anchor="b"/>
          <a:lstStyle>
            <a:lvl1pPr algn="ctr">
              <a:defRPr sz="8000"/>
            </a:lvl1pPr>
          </a:lstStyle>
          <a:p>
            <a:r>
              <a:rPr lang="fr-FR"/>
              <a:t>Modifiez le style du titre</a:t>
            </a:r>
            <a:endParaRPr lang="en-US" dirty="0"/>
          </a:p>
        </p:txBody>
      </p:sp>
      <p:sp>
        <p:nvSpPr>
          <p:cNvPr id="3" name="Subtitle 2"/>
          <p:cNvSpPr>
            <a:spLocks noGrp="1"/>
          </p:cNvSpPr>
          <p:nvPr>
            <p:ph type="subTitle" idx="1"/>
          </p:nvPr>
        </p:nvSpPr>
        <p:spPr>
          <a:xfrm>
            <a:off x="1524000" y="20799268"/>
            <a:ext cx="9144000" cy="9560876"/>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5E19200E-E0EC-4A47-97BA-F085B68A0606}" type="datetimeFigureOut">
              <a:rPr lang="fr-FR" smtClean="0"/>
              <a:t>21/02/2020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62585D7-A0E5-4284-AE2E-B996AFB13CE8}" type="slidenum">
              <a:rPr lang="fr-FR" smtClean="0"/>
              <a:t>‹N°›</a:t>
            </a:fld>
            <a:endParaRPr lang="fr-FR"/>
          </a:p>
        </p:txBody>
      </p:sp>
    </p:spTree>
    <p:extLst>
      <p:ext uri="{BB962C8B-B14F-4D97-AF65-F5344CB8AC3E}">
        <p14:creationId xmlns:p14="http://schemas.microsoft.com/office/powerpoint/2010/main" val="2493698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E19200E-E0EC-4A47-97BA-F085B68A0606}" type="datetimeFigureOut">
              <a:rPr lang="fr-FR" smtClean="0"/>
              <a:t>21/02/2020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62585D7-A0E5-4284-AE2E-B996AFB13CE8}" type="slidenum">
              <a:rPr lang="fr-FR" smtClean="0"/>
              <a:t>‹N°›</a:t>
            </a:fld>
            <a:endParaRPr lang="fr-FR"/>
          </a:p>
        </p:txBody>
      </p:sp>
    </p:spTree>
    <p:extLst>
      <p:ext uri="{BB962C8B-B14F-4D97-AF65-F5344CB8AC3E}">
        <p14:creationId xmlns:p14="http://schemas.microsoft.com/office/powerpoint/2010/main" val="36555218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2108343"/>
            <a:ext cx="2628900" cy="33559329"/>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838201" y="2108343"/>
            <a:ext cx="7734300" cy="33559329"/>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E19200E-E0EC-4A47-97BA-F085B68A0606}" type="datetimeFigureOut">
              <a:rPr lang="fr-FR" smtClean="0"/>
              <a:t>21/02/2020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62585D7-A0E5-4284-AE2E-B996AFB13CE8}" type="slidenum">
              <a:rPr lang="fr-FR" smtClean="0"/>
              <a:t>‹N°›</a:t>
            </a:fld>
            <a:endParaRPr lang="fr-FR"/>
          </a:p>
        </p:txBody>
      </p:sp>
    </p:spTree>
    <p:extLst>
      <p:ext uri="{BB962C8B-B14F-4D97-AF65-F5344CB8AC3E}">
        <p14:creationId xmlns:p14="http://schemas.microsoft.com/office/powerpoint/2010/main" val="1081241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E19200E-E0EC-4A47-97BA-F085B68A0606}" type="datetimeFigureOut">
              <a:rPr lang="fr-FR" smtClean="0"/>
              <a:t>21/02/2020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62585D7-A0E5-4284-AE2E-B996AFB13CE8}" type="slidenum">
              <a:rPr lang="fr-FR" smtClean="0"/>
              <a:t>‹N°›</a:t>
            </a:fld>
            <a:endParaRPr lang="fr-FR"/>
          </a:p>
        </p:txBody>
      </p:sp>
    </p:spTree>
    <p:extLst>
      <p:ext uri="{BB962C8B-B14F-4D97-AF65-F5344CB8AC3E}">
        <p14:creationId xmlns:p14="http://schemas.microsoft.com/office/powerpoint/2010/main" val="671085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31851" y="9872559"/>
            <a:ext cx="10515600" cy="16472575"/>
          </a:xfrm>
        </p:spPr>
        <p:txBody>
          <a:bodyPr anchor="b"/>
          <a:lstStyle>
            <a:lvl1pPr>
              <a:defRPr sz="8000"/>
            </a:lvl1pPr>
          </a:lstStyle>
          <a:p>
            <a:r>
              <a:rPr lang="fr-FR"/>
              <a:t>Modifiez le style du titre</a:t>
            </a:r>
            <a:endParaRPr lang="en-US" dirty="0"/>
          </a:p>
        </p:txBody>
      </p:sp>
      <p:sp>
        <p:nvSpPr>
          <p:cNvPr id="3" name="Text Placeholder 2"/>
          <p:cNvSpPr>
            <a:spLocks noGrp="1"/>
          </p:cNvSpPr>
          <p:nvPr>
            <p:ph type="body" idx="1"/>
          </p:nvPr>
        </p:nvSpPr>
        <p:spPr>
          <a:xfrm>
            <a:off x="831851" y="26500971"/>
            <a:ext cx="10515600" cy="8662538"/>
          </a:xfrm>
        </p:spPr>
        <p:txBody>
          <a:bodyPr/>
          <a:lstStyle>
            <a:lvl1pPr marL="0" indent="0">
              <a:buNone/>
              <a:defRPr sz="320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5E19200E-E0EC-4A47-97BA-F085B68A0606}" type="datetimeFigureOut">
              <a:rPr lang="fr-FR" smtClean="0"/>
              <a:t>21/02/2020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62585D7-A0E5-4284-AE2E-B996AFB13CE8}" type="slidenum">
              <a:rPr lang="fr-FR" smtClean="0"/>
              <a:t>‹N°›</a:t>
            </a:fld>
            <a:endParaRPr lang="fr-FR"/>
          </a:p>
        </p:txBody>
      </p:sp>
    </p:spTree>
    <p:extLst>
      <p:ext uri="{BB962C8B-B14F-4D97-AF65-F5344CB8AC3E}">
        <p14:creationId xmlns:p14="http://schemas.microsoft.com/office/powerpoint/2010/main" val="21724283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838200" y="10541716"/>
            <a:ext cx="5181600" cy="2512595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72200" y="10541716"/>
            <a:ext cx="5181600" cy="2512595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5E19200E-E0EC-4A47-97BA-F085B68A0606}" type="datetimeFigureOut">
              <a:rPr lang="fr-FR" smtClean="0"/>
              <a:t>21/02/2020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62585D7-A0E5-4284-AE2E-B996AFB13CE8}" type="slidenum">
              <a:rPr lang="fr-FR" smtClean="0"/>
              <a:t>‹N°›</a:t>
            </a:fld>
            <a:endParaRPr lang="fr-FR"/>
          </a:p>
        </p:txBody>
      </p:sp>
    </p:spTree>
    <p:extLst>
      <p:ext uri="{BB962C8B-B14F-4D97-AF65-F5344CB8AC3E}">
        <p14:creationId xmlns:p14="http://schemas.microsoft.com/office/powerpoint/2010/main" val="16666577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2108352"/>
            <a:ext cx="10515600" cy="7654206"/>
          </a:xfrm>
        </p:spPr>
        <p:txBody>
          <a:bodyPr/>
          <a:lstStyle/>
          <a:p>
            <a:r>
              <a:rPr lang="fr-FR"/>
              <a:t>Modifiez le style du titre</a:t>
            </a:r>
            <a:endParaRPr lang="en-US" dirty="0"/>
          </a:p>
        </p:txBody>
      </p:sp>
      <p:sp>
        <p:nvSpPr>
          <p:cNvPr id="3" name="Text Placeholder 2"/>
          <p:cNvSpPr>
            <a:spLocks noGrp="1"/>
          </p:cNvSpPr>
          <p:nvPr>
            <p:ph type="body" idx="1"/>
          </p:nvPr>
        </p:nvSpPr>
        <p:spPr>
          <a:xfrm>
            <a:off x="839789" y="9707549"/>
            <a:ext cx="5157787" cy="4757520"/>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fr-FR"/>
              <a:t>Cliquez pour modifier les styles du texte du masque</a:t>
            </a:r>
          </a:p>
        </p:txBody>
      </p:sp>
      <p:sp>
        <p:nvSpPr>
          <p:cNvPr id="4" name="Content Placeholder 3"/>
          <p:cNvSpPr>
            <a:spLocks noGrp="1"/>
          </p:cNvSpPr>
          <p:nvPr>
            <p:ph sz="half" idx="2"/>
          </p:nvPr>
        </p:nvSpPr>
        <p:spPr>
          <a:xfrm>
            <a:off x="839789" y="14465069"/>
            <a:ext cx="5157787" cy="2127593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172201" y="9707549"/>
            <a:ext cx="5183188" cy="4757520"/>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fr-FR"/>
              <a:t>Cliquez pour modifier les styles du texte du masque</a:t>
            </a:r>
          </a:p>
        </p:txBody>
      </p:sp>
      <p:sp>
        <p:nvSpPr>
          <p:cNvPr id="6" name="Content Placeholder 5"/>
          <p:cNvSpPr>
            <a:spLocks noGrp="1"/>
          </p:cNvSpPr>
          <p:nvPr>
            <p:ph sz="quarter" idx="4"/>
          </p:nvPr>
        </p:nvSpPr>
        <p:spPr>
          <a:xfrm>
            <a:off x="6172201" y="14465069"/>
            <a:ext cx="5183188" cy="2127593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5E19200E-E0EC-4A47-97BA-F085B68A0606}" type="datetimeFigureOut">
              <a:rPr lang="fr-FR" smtClean="0"/>
              <a:t>21/02/2020</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962585D7-A0E5-4284-AE2E-B996AFB13CE8}" type="slidenum">
              <a:rPr lang="fr-FR" smtClean="0"/>
              <a:t>‹N°›</a:t>
            </a:fld>
            <a:endParaRPr lang="fr-FR"/>
          </a:p>
        </p:txBody>
      </p:sp>
    </p:spTree>
    <p:extLst>
      <p:ext uri="{BB962C8B-B14F-4D97-AF65-F5344CB8AC3E}">
        <p14:creationId xmlns:p14="http://schemas.microsoft.com/office/powerpoint/2010/main" val="2173049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5E19200E-E0EC-4A47-97BA-F085B68A0606}" type="datetimeFigureOut">
              <a:rPr lang="fr-FR" smtClean="0"/>
              <a:t>21/02/2020</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962585D7-A0E5-4284-AE2E-B996AFB13CE8}" type="slidenum">
              <a:rPr lang="fr-FR" smtClean="0"/>
              <a:t>‹N°›</a:t>
            </a:fld>
            <a:endParaRPr lang="fr-FR"/>
          </a:p>
        </p:txBody>
      </p:sp>
    </p:spTree>
    <p:extLst>
      <p:ext uri="{BB962C8B-B14F-4D97-AF65-F5344CB8AC3E}">
        <p14:creationId xmlns:p14="http://schemas.microsoft.com/office/powerpoint/2010/main" val="6751631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19200E-E0EC-4A47-97BA-F085B68A0606}" type="datetimeFigureOut">
              <a:rPr lang="fr-FR" smtClean="0"/>
              <a:t>21/02/2020</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962585D7-A0E5-4284-AE2E-B996AFB13CE8}" type="slidenum">
              <a:rPr lang="fr-FR" smtClean="0"/>
              <a:t>‹N°›</a:t>
            </a:fld>
            <a:endParaRPr lang="fr-FR"/>
          </a:p>
        </p:txBody>
      </p:sp>
    </p:spTree>
    <p:extLst>
      <p:ext uri="{BB962C8B-B14F-4D97-AF65-F5344CB8AC3E}">
        <p14:creationId xmlns:p14="http://schemas.microsoft.com/office/powerpoint/2010/main" val="32692926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2640012"/>
            <a:ext cx="3932237" cy="9240044"/>
          </a:xfrm>
        </p:spPr>
        <p:txBody>
          <a:bodyPr anchor="b"/>
          <a:lstStyle>
            <a:lvl1pPr>
              <a:defRPr sz="4267"/>
            </a:lvl1pPr>
          </a:lstStyle>
          <a:p>
            <a:r>
              <a:rPr lang="fr-FR"/>
              <a:t>Modifiez le style du titre</a:t>
            </a:r>
            <a:endParaRPr lang="en-US" dirty="0"/>
          </a:p>
        </p:txBody>
      </p:sp>
      <p:sp>
        <p:nvSpPr>
          <p:cNvPr id="3" name="Content Placeholder 2"/>
          <p:cNvSpPr>
            <a:spLocks noGrp="1"/>
          </p:cNvSpPr>
          <p:nvPr>
            <p:ph idx="1"/>
          </p:nvPr>
        </p:nvSpPr>
        <p:spPr>
          <a:xfrm>
            <a:off x="5183188" y="5701703"/>
            <a:ext cx="6172200" cy="28141800"/>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39788" y="11880056"/>
            <a:ext cx="3932237" cy="22009274"/>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5E19200E-E0EC-4A47-97BA-F085B68A0606}" type="datetimeFigureOut">
              <a:rPr lang="fr-FR" smtClean="0"/>
              <a:t>21/02/2020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62585D7-A0E5-4284-AE2E-B996AFB13CE8}" type="slidenum">
              <a:rPr lang="fr-FR" smtClean="0"/>
              <a:t>‹N°›</a:t>
            </a:fld>
            <a:endParaRPr lang="fr-FR"/>
          </a:p>
        </p:txBody>
      </p:sp>
    </p:spTree>
    <p:extLst>
      <p:ext uri="{BB962C8B-B14F-4D97-AF65-F5344CB8AC3E}">
        <p14:creationId xmlns:p14="http://schemas.microsoft.com/office/powerpoint/2010/main" val="1905345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2640012"/>
            <a:ext cx="3932237" cy="9240044"/>
          </a:xfrm>
        </p:spPr>
        <p:txBody>
          <a:bodyPr anchor="b"/>
          <a:lstStyle>
            <a:lvl1pPr>
              <a:defRPr sz="4267"/>
            </a:lvl1pPr>
          </a:lstStyle>
          <a:p>
            <a:r>
              <a:rPr lang="fr-FR"/>
              <a:t>Modifiez le style du titre</a:t>
            </a:r>
            <a:endParaRPr lang="en-US" dirty="0"/>
          </a:p>
        </p:txBody>
      </p:sp>
      <p:sp>
        <p:nvSpPr>
          <p:cNvPr id="3" name="Picture Placeholder 2"/>
          <p:cNvSpPr>
            <a:spLocks noGrp="1" noChangeAspect="1"/>
          </p:cNvSpPr>
          <p:nvPr>
            <p:ph type="pic" idx="1"/>
          </p:nvPr>
        </p:nvSpPr>
        <p:spPr>
          <a:xfrm>
            <a:off x="5183188" y="5701703"/>
            <a:ext cx="6172200" cy="28141800"/>
          </a:xfr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fr-FR"/>
              <a:t>Cliquez sur l'icône pour ajouter une image</a:t>
            </a:r>
            <a:endParaRPr lang="en-US" dirty="0"/>
          </a:p>
        </p:txBody>
      </p:sp>
      <p:sp>
        <p:nvSpPr>
          <p:cNvPr id="4" name="Text Placeholder 3"/>
          <p:cNvSpPr>
            <a:spLocks noGrp="1"/>
          </p:cNvSpPr>
          <p:nvPr>
            <p:ph type="body" sz="half" idx="2"/>
          </p:nvPr>
        </p:nvSpPr>
        <p:spPr>
          <a:xfrm>
            <a:off x="839788" y="11880056"/>
            <a:ext cx="3932237" cy="22009274"/>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5E19200E-E0EC-4A47-97BA-F085B68A0606}" type="datetimeFigureOut">
              <a:rPr lang="fr-FR" smtClean="0"/>
              <a:t>21/02/2020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62585D7-A0E5-4284-AE2E-B996AFB13CE8}" type="slidenum">
              <a:rPr lang="fr-FR" smtClean="0"/>
              <a:t>‹N°›</a:t>
            </a:fld>
            <a:endParaRPr lang="fr-FR"/>
          </a:p>
        </p:txBody>
      </p:sp>
    </p:spTree>
    <p:extLst>
      <p:ext uri="{BB962C8B-B14F-4D97-AF65-F5344CB8AC3E}">
        <p14:creationId xmlns:p14="http://schemas.microsoft.com/office/powerpoint/2010/main" val="2217686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2108352"/>
            <a:ext cx="10515600" cy="7654206"/>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838200" y="10541716"/>
            <a:ext cx="10515600" cy="2512595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838200" y="36703516"/>
            <a:ext cx="2743200" cy="2108343"/>
          </a:xfrm>
          <a:prstGeom prst="rect">
            <a:avLst/>
          </a:prstGeom>
        </p:spPr>
        <p:txBody>
          <a:bodyPr vert="horz" lIns="91440" tIns="45720" rIns="91440" bIns="45720" rtlCol="0" anchor="ctr"/>
          <a:lstStyle>
            <a:lvl1pPr algn="l">
              <a:defRPr sz="1600">
                <a:solidFill>
                  <a:schemeClr val="tx1">
                    <a:tint val="75000"/>
                  </a:schemeClr>
                </a:solidFill>
              </a:defRPr>
            </a:lvl1pPr>
          </a:lstStyle>
          <a:p>
            <a:fld id="{5E19200E-E0EC-4A47-97BA-F085B68A0606}" type="datetimeFigureOut">
              <a:rPr lang="fr-FR" smtClean="0"/>
              <a:t>21/02/2020</a:t>
            </a:fld>
            <a:endParaRPr lang="fr-FR"/>
          </a:p>
        </p:txBody>
      </p:sp>
      <p:sp>
        <p:nvSpPr>
          <p:cNvPr id="5" name="Footer Placeholder 4"/>
          <p:cNvSpPr>
            <a:spLocks noGrp="1"/>
          </p:cNvSpPr>
          <p:nvPr>
            <p:ph type="ftr" sz="quarter" idx="3"/>
          </p:nvPr>
        </p:nvSpPr>
        <p:spPr>
          <a:xfrm>
            <a:off x="4038600" y="36703516"/>
            <a:ext cx="4114800" cy="2108343"/>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610600" y="36703516"/>
            <a:ext cx="2743200" cy="2108343"/>
          </a:xfrm>
          <a:prstGeom prst="rect">
            <a:avLst/>
          </a:prstGeom>
        </p:spPr>
        <p:txBody>
          <a:bodyPr vert="horz" lIns="91440" tIns="45720" rIns="91440" bIns="45720" rtlCol="0" anchor="ctr"/>
          <a:lstStyle>
            <a:lvl1pPr algn="r">
              <a:defRPr sz="1600">
                <a:solidFill>
                  <a:schemeClr val="tx1">
                    <a:tint val="75000"/>
                  </a:schemeClr>
                </a:solidFill>
              </a:defRPr>
            </a:lvl1pPr>
          </a:lstStyle>
          <a:p>
            <a:fld id="{962585D7-A0E5-4284-AE2E-B996AFB13CE8}" type="slidenum">
              <a:rPr lang="fr-FR" smtClean="0"/>
              <a:t>‹N°›</a:t>
            </a:fld>
            <a:endParaRPr lang="fr-FR"/>
          </a:p>
        </p:txBody>
      </p:sp>
    </p:spTree>
    <p:extLst>
      <p:ext uri="{BB962C8B-B14F-4D97-AF65-F5344CB8AC3E}">
        <p14:creationId xmlns:p14="http://schemas.microsoft.com/office/powerpoint/2010/main" val="320406498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1219170" rtl="0" eaLnBrk="1" latinLnBrk="0" hangingPunct="1">
        <a:lnSpc>
          <a:spcPct val="90000"/>
        </a:lnSpc>
        <a:spcBef>
          <a:spcPct val="0"/>
        </a:spcBef>
        <a:buNone/>
        <a:defRPr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hyperlink" Target="https://interpole.xyz/?LesAccelerateursDeProjet" TargetMode="Externa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214DA808-7148-49BD-B3AF-62FB5D6FE549}"/>
              </a:ext>
            </a:extLst>
          </p:cNvPr>
          <p:cNvSpPr txBox="1"/>
          <p:nvPr/>
        </p:nvSpPr>
        <p:spPr>
          <a:xfrm>
            <a:off x="2753828" y="391566"/>
            <a:ext cx="6610308" cy="1015663"/>
          </a:xfrm>
          <a:prstGeom prst="rect">
            <a:avLst/>
          </a:prstGeom>
          <a:noFill/>
        </p:spPr>
        <p:txBody>
          <a:bodyPr wrap="square" rtlCol="0">
            <a:spAutoFit/>
          </a:bodyPr>
          <a:lstStyle/>
          <a:p>
            <a:pPr algn="ctr"/>
            <a:r>
              <a:rPr lang="fr-FR" sz="2000" b="1" dirty="0"/>
              <a:t>ANALYSE ET CO-DEVELOPPEMENT</a:t>
            </a:r>
            <a:br>
              <a:rPr lang="fr-FR" sz="2000" b="1" dirty="0"/>
            </a:br>
            <a:r>
              <a:rPr lang="fr-FR" sz="2000" b="1" dirty="0"/>
              <a:t>autour de </a:t>
            </a:r>
            <a:br>
              <a:rPr lang="fr-FR" sz="2000" b="1" dirty="0"/>
            </a:br>
            <a:r>
              <a:rPr lang="fr-FR" sz="2000" b="1" dirty="0"/>
              <a:t>SA POSTURE ET SES COMPETENCES COLLABORATIVES</a:t>
            </a:r>
            <a:endParaRPr lang="fr-FR" sz="2000" dirty="0"/>
          </a:p>
        </p:txBody>
      </p:sp>
      <p:sp>
        <p:nvSpPr>
          <p:cNvPr id="7" name="ZoneTexte 6">
            <a:extLst>
              <a:ext uri="{FF2B5EF4-FFF2-40B4-BE49-F238E27FC236}">
                <a16:creationId xmlns:a16="http://schemas.microsoft.com/office/drawing/2014/main" id="{50926303-411E-4F57-90CA-6A53C7A013E0}"/>
              </a:ext>
            </a:extLst>
          </p:cNvPr>
          <p:cNvSpPr txBox="1"/>
          <p:nvPr/>
        </p:nvSpPr>
        <p:spPr>
          <a:xfrm>
            <a:off x="1549080" y="5660599"/>
            <a:ext cx="10459310" cy="10587514"/>
          </a:xfrm>
          <a:prstGeom prst="rect">
            <a:avLst/>
          </a:prstGeom>
          <a:noFill/>
        </p:spPr>
        <p:txBody>
          <a:bodyPr wrap="square" rtlCol="0">
            <a:spAutoFit/>
          </a:bodyPr>
          <a:lstStyle/>
          <a:p>
            <a:br>
              <a:rPr lang="fr-FR" sz="1000" dirty="0">
                <a:latin typeface="Luciole" panose="020B0500020200000003" pitchFamily="34" charset="0"/>
              </a:rPr>
            </a:br>
            <a:r>
              <a:rPr lang="fr-FR" sz="1200" u="sng" dirty="0">
                <a:latin typeface="Luciole" panose="020B0500020200000003" pitchFamily="34" charset="0"/>
              </a:rPr>
              <a:t>Préparation :</a:t>
            </a:r>
          </a:p>
          <a:p>
            <a:pPr fontAlgn="base"/>
            <a:r>
              <a:rPr lang="fr-FR" sz="1200" dirty="0">
                <a:latin typeface="Luciole" panose="020B0500020200000003" pitchFamily="34" charset="0"/>
              </a:rPr>
              <a:t>- Créer des sous-groupes de 5-6 personnes, idéalement suite à une animation de production collective commune </a:t>
            </a:r>
          </a:p>
          <a:p>
            <a:pPr fontAlgn="base"/>
            <a:r>
              <a:rPr lang="fr-FR" sz="1200" dirty="0">
                <a:latin typeface="Luciole" panose="020B0500020200000003" pitchFamily="34" charset="0"/>
              </a:rPr>
              <a:t>- Distribuer un jeu de fiches “personnages et comportements types” par sous-groupe</a:t>
            </a:r>
          </a:p>
          <a:p>
            <a:pPr fontAlgn="base"/>
            <a:r>
              <a:rPr lang="fr-FR" sz="1200" dirty="0">
                <a:latin typeface="Luciole" panose="020B0500020200000003" pitchFamily="34" charset="0"/>
              </a:rPr>
              <a:t>- Distribuer une fiche “analyse individuelle” par personne</a:t>
            </a:r>
          </a:p>
          <a:p>
            <a:pPr marL="171452" indent="-171452" fontAlgn="base">
              <a:buFontTx/>
              <a:buChar char="-"/>
            </a:pPr>
            <a:endParaRPr lang="fr-FR" sz="1200" dirty="0">
              <a:latin typeface="Luciole" panose="020B0500020200000003" pitchFamily="34" charset="0"/>
            </a:endParaRPr>
          </a:p>
          <a:p>
            <a:br>
              <a:rPr lang="fr-FR" sz="1200" dirty="0">
                <a:latin typeface="Luciole" panose="020B0500020200000003" pitchFamily="34" charset="0"/>
              </a:rPr>
            </a:br>
            <a:r>
              <a:rPr lang="fr-FR" sz="1200" b="1" dirty="0">
                <a:latin typeface="Luciole" panose="020B0500020200000003" pitchFamily="34" charset="0"/>
              </a:rPr>
              <a:t>Etape 1  : analyse individuelle </a:t>
            </a:r>
            <a:br>
              <a:rPr lang="fr-FR" sz="1200" dirty="0">
                <a:latin typeface="Luciole" panose="020B0500020200000003" pitchFamily="34" charset="0"/>
              </a:rPr>
            </a:br>
            <a:r>
              <a:rPr lang="fr-FR" sz="1200" dirty="0">
                <a:latin typeface="Luciole" panose="020B0500020200000003" pitchFamily="34" charset="0"/>
              </a:rPr>
              <a:t>- Chacun choisit la ou les fiches “personnages et comportements types” qui lui </a:t>
            </a:r>
            <a:r>
              <a:rPr lang="fr-FR" sz="1200" dirty="0" err="1">
                <a:latin typeface="Luciole" panose="020B0500020200000003" pitchFamily="34" charset="0"/>
              </a:rPr>
              <a:t>correspond.ent</a:t>
            </a:r>
            <a:r>
              <a:rPr lang="fr-FR" sz="1200" dirty="0">
                <a:latin typeface="Luciole" panose="020B0500020200000003" pitchFamily="34" charset="0"/>
              </a:rPr>
              <a:t> le plus</a:t>
            </a:r>
            <a:br>
              <a:rPr lang="fr-FR" sz="1200" dirty="0">
                <a:latin typeface="Luciole" panose="020B0500020200000003" pitchFamily="34" charset="0"/>
              </a:rPr>
            </a:br>
            <a:r>
              <a:rPr lang="fr-FR" sz="1200" dirty="0">
                <a:latin typeface="Luciole" panose="020B0500020200000003" pitchFamily="34" charset="0"/>
              </a:rPr>
              <a:t>- Chacun remplit </a:t>
            </a:r>
            <a:r>
              <a:rPr lang="fr-FR" sz="1200" dirty="0" err="1">
                <a:latin typeface="Luciole" panose="020B0500020200000003" pitchFamily="34" charset="0"/>
              </a:rPr>
              <a:t>seul.e</a:t>
            </a:r>
            <a:r>
              <a:rPr lang="fr-FR" sz="1200" dirty="0">
                <a:latin typeface="Luciole" panose="020B0500020200000003" pitchFamily="34" charset="0"/>
              </a:rPr>
              <a:t> sa fiche d’analyse individuelle : prénom + tendance (</a:t>
            </a:r>
            <a:r>
              <a:rPr lang="fr-FR" sz="1200" dirty="0" err="1">
                <a:latin typeface="Luciole" panose="020B0500020200000003" pitchFamily="34" charset="0"/>
              </a:rPr>
              <a:t>personnage.s</a:t>
            </a:r>
            <a:r>
              <a:rPr lang="fr-FR" sz="1200" dirty="0">
                <a:latin typeface="Luciole" panose="020B0500020200000003" pitchFamily="34" charset="0"/>
              </a:rPr>
              <a:t> type dont il se rapproche le plus) + </a:t>
            </a:r>
            <a:r>
              <a:rPr lang="fr-FR" sz="1200" dirty="0" err="1">
                <a:latin typeface="Luciole" panose="020B0500020200000003" pitchFamily="34" charset="0"/>
              </a:rPr>
              <a:t>comportements.s</a:t>
            </a:r>
            <a:r>
              <a:rPr lang="fr-FR" sz="1200" dirty="0">
                <a:latin typeface="Luciole" panose="020B0500020200000003" pitchFamily="34" charset="0"/>
              </a:rPr>
              <a:t> </a:t>
            </a:r>
            <a:r>
              <a:rPr lang="fr-FR" sz="1200" dirty="0" err="1">
                <a:latin typeface="Luciole" panose="020B0500020200000003" pitchFamily="34" charset="0"/>
              </a:rPr>
              <a:t>limitant.s</a:t>
            </a:r>
            <a:r>
              <a:rPr lang="fr-FR" sz="1200" dirty="0">
                <a:latin typeface="Luciole" panose="020B0500020200000003" pitchFamily="34" charset="0"/>
              </a:rPr>
              <a:t> et </a:t>
            </a:r>
            <a:r>
              <a:rPr lang="fr-FR" sz="1200" dirty="0" err="1">
                <a:latin typeface="Luciole" panose="020B0500020200000003" pitchFamily="34" charset="0"/>
              </a:rPr>
              <a:t>comportement.s</a:t>
            </a:r>
            <a:r>
              <a:rPr lang="fr-FR" sz="1200" dirty="0">
                <a:latin typeface="Luciole" panose="020B0500020200000003" pitchFamily="34" charset="0"/>
              </a:rPr>
              <a:t> favorisant en adaptant à sa propre personnalité et expérience</a:t>
            </a:r>
          </a:p>
          <a:p>
            <a:r>
              <a:rPr lang="fr-FR" sz="1200" dirty="0">
                <a:latin typeface="Luciole" panose="020B0500020200000003" pitchFamily="34" charset="0"/>
              </a:rPr>
              <a:t>- Chacun formule sur la fiche son besoin d’aide pour faire évoluer ses comportements </a:t>
            </a:r>
            <a:r>
              <a:rPr lang="fr-FR" sz="1200" dirty="0" err="1">
                <a:latin typeface="Luciole" panose="020B0500020200000003" pitchFamily="34" charset="0"/>
              </a:rPr>
              <a:t>impactants</a:t>
            </a:r>
            <a:r>
              <a:rPr lang="fr-FR" sz="1200" dirty="0">
                <a:latin typeface="Luciole" panose="020B0500020200000003" pitchFamily="34" charset="0"/>
              </a:rPr>
              <a:t> la collaboration“  </a:t>
            </a:r>
          </a:p>
          <a:p>
            <a:br>
              <a:rPr lang="fr-FR" sz="1200" dirty="0">
                <a:latin typeface="Luciole" panose="020B0500020200000003" pitchFamily="34" charset="0"/>
              </a:rPr>
            </a:br>
            <a:r>
              <a:rPr lang="fr-FR" sz="1200" i="1" dirty="0">
                <a:solidFill>
                  <a:schemeClr val="tx1">
                    <a:lumMod val="50000"/>
                    <a:lumOff val="50000"/>
                  </a:schemeClr>
                </a:solidFill>
                <a:latin typeface="Luciole" panose="020B0500020200000003" pitchFamily="34" charset="0"/>
              </a:rPr>
              <a:t>A préciser : Les fiches présentent des personnages stéréotypés. Elles ont pour objectifs d’inspirer et d’aider à réaliser ses propres comportements limitants ou favorisants. Il est normal de ne pas correspondre à 100% à un personnage, d’être un agrégat de plusieurs. L’important est de pouvoir analyser ses propres comportements.</a:t>
            </a:r>
            <a:br>
              <a:rPr lang="fr-FR" sz="1200" i="1" dirty="0">
                <a:solidFill>
                  <a:schemeClr val="tx1">
                    <a:lumMod val="50000"/>
                    <a:lumOff val="50000"/>
                  </a:schemeClr>
                </a:solidFill>
                <a:latin typeface="Luciole" panose="020B0500020200000003" pitchFamily="34" charset="0"/>
              </a:rPr>
            </a:br>
            <a:r>
              <a:rPr lang="fr-FR" sz="1200" i="1" dirty="0">
                <a:solidFill>
                  <a:schemeClr val="tx1">
                    <a:lumMod val="50000"/>
                    <a:lumOff val="50000"/>
                  </a:schemeClr>
                </a:solidFill>
                <a:latin typeface="Luciole" panose="020B0500020200000003" pitchFamily="34" charset="0"/>
              </a:rPr>
              <a:t>Si besoin lire la fiche “exemple” de Martine à tendance perfectionniste.</a:t>
            </a:r>
            <a:br>
              <a:rPr lang="fr-FR" sz="1200" i="1" dirty="0">
                <a:solidFill>
                  <a:schemeClr val="tx1">
                    <a:lumMod val="50000"/>
                    <a:lumOff val="50000"/>
                  </a:schemeClr>
                </a:solidFill>
                <a:latin typeface="Luciole" panose="020B0500020200000003" pitchFamily="34" charset="0"/>
              </a:rPr>
            </a:br>
            <a:r>
              <a:rPr lang="fr-FR" sz="1200" i="1" dirty="0">
                <a:solidFill>
                  <a:schemeClr val="tx1">
                    <a:lumMod val="50000"/>
                    <a:lumOff val="50000"/>
                  </a:schemeClr>
                </a:solidFill>
                <a:latin typeface="Luciole" panose="020B0500020200000003" pitchFamily="34" charset="0"/>
              </a:rPr>
              <a:t>Ne pas remplir la partie “astuces”, cela sera fait après l’accélérateur de projet.</a:t>
            </a:r>
            <a:br>
              <a:rPr lang="fr-FR" sz="1200" i="1" dirty="0">
                <a:latin typeface="Luciole" panose="020B0500020200000003" pitchFamily="34" charset="0"/>
              </a:rPr>
            </a:br>
            <a:endParaRPr lang="fr-FR" sz="1200" dirty="0">
              <a:latin typeface="Luciole" panose="020B0500020200000003" pitchFamily="34" charset="0"/>
            </a:endParaRPr>
          </a:p>
          <a:p>
            <a:pPr fontAlgn="base"/>
            <a:br>
              <a:rPr lang="fr-FR" sz="1200" dirty="0">
                <a:latin typeface="Luciole" panose="020B0500020200000003" pitchFamily="34" charset="0"/>
              </a:rPr>
            </a:br>
            <a:r>
              <a:rPr lang="fr-FR" sz="1200" b="1" dirty="0">
                <a:latin typeface="Luciole" panose="020B0500020200000003" pitchFamily="34" charset="0"/>
              </a:rPr>
              <a:t>Etape 2 : partage au sous-groupe</a:t>
            </a:r>
          </a:p>
          <a:p>
            <a:pPr marL="171450" indent="-171450" fontAlgn="base">
              <a:buFontTx/>
              <a:buChar char="-"/>
            </a:pPr>
            <a:r>
              <a:rPr lang="fr-FR" sz="1200" dirty="0">
                <a:latin typeface="Luciole" panose="020B0500020200000003" pitchFamily="34" charset="0"/>
              </a:rPr>
              <a:t>Successivement chacun explique au groupe, de façon synthétique le personnage qu’il a choisi, ses principaux comportements limitants et ses principaux comportements favorisants la collaboration en terminant par sa demande d’aide pour faire évoluer ses comportements </a:t>
            </a:r>
            <a:r>
              <a:rPr lang="fr-FR" sz="1200" dirty="0" err="1">
                <a:latin typeface="Luciole" panose="020B0500020200000003" pitchFamily="34" charset="0"/>
              </a:rPr>
              <a:t>impactants</a:t>
            </a:r>
            <a:r>
              <a:rPr lang="fr-FR" sz="1200" dirty="0">
                <a:latin typeface="Luciole" panose="020B0500020200000003" pitchFamily="34" charset="0"/>
              </a:rPr>
              <a:t> la collaboration.</a:t>
            </a:r>
          </a:p>
          <a:p>
            <a:pPr marL="171450" indent="-171450" fontAlgn="base">
              <a:buFontTx/>
              <a:buChar char="-"/>
            </a:pPr>
            <a:endParaRPr lang="fr-FR" sz="1200" dirty="0">
              <a:latin typeface="Luciole" panose="020B0500020200000003" pitchFamily="34" charset="0"/>
            </a:endParaRPr>
          </a:p>
          <a:p>
            <a:pPr fontAlgn="base"/>
            <a:r>
              <a:rPr lang="fr-FR" sz="1200" i="1" dirty="0">
                <a:solidFill>
                  <a:schemeClr val="tx1">
                    <a:lumMod val="50000"/>
                    <a:lumOff val="50000"/>
                  </a:schemeClr>
                </a:solidFill>
                <a:latin typeface="Luciole" panose="020B0500020200000003" pitchFamily="34" charset="0"/>
              </a:rPr>
              <a:t>A préciser : Le groupe ne réagit pas aux déclarations et n’émet pas de jugement. Il peut demander des précisions de compréhension.</a:t>
            </a:r>
          </a:p>
          <a:p>
            <a:pPr fontAlgn="base"/>
            <a:endParaRPr lang="fr-FR" sz="1200" i="1" dirty="0">
              <a:latin typeface="Luciole" panose="020B0500020200000003" pitchFamily="34" charset="0"/>
            </a:endParaRPr>
          </a:p>
          <a:p>
            <a:pPr fontAlgn="base"/>
            <a:endParaRPr lang="fr-FR" sz="1200" dirty="0">
              <a:latin typeface="Luciole" panose="020B0500020200000003" pitchFamily="34" charset="0"/>
            </a:endParaRPr>
          </a:p>
          <a:p>
            <a:pPr fontAlgn="base"/>
            <a:r>
              <a:rPr lang="fr-FR" sz="1200" b="1" dirty="0">
                <a:latin typeface="Luciole" panose="020B0500020200000003" pitchFamily="34" charset="0"/>
              </a:rPr>
              <a:t>Etape 3 : co-développement avec l’accélérateur de projet</a:t>
            </a:r>
            <a:endParaRPr lang="fr-FR" sz="1200" dirty="0">
              <a:latin typeface="Luciole" panose="020B0500020200000003" pitchFamily="34" charset="0"/>
            </a:endParaRPr>
          </a:p>
          <a:p>
            <a:pPr marL="171450" indent="-171450" fontAlgn="base">
              <a:buFontTx/>
              <a:buChar char="-"/>
            </a:pPr>
            <a:r>
              <a:rPr lang="fr-FR" sz="1200" dirty="0">
                <a:latin typeface="Luciole" panose="020B0500020200000003" pitchFamily="34" charset="0"/>
              </a:rPr>
              <a:t>Réalisation d’une séance d’accélérateur de projet pour répondre à la demande d’aide d’une des personnes du groupe, pour faire évoluer ses comportements </a:t>
            </a:r>
            <a:r>
              <a:rPr lang="fr-FR" sz="1200" dirty="0" err="1">
                <a:latin typeface="Luciole" panose="020B0500020200000003" pitchFamily="34" charset="0"/>
              </a:rPr>
              <a:t>impactants</a:t>
            </a:r>
            <a:r>
              <a:rPr lang="fr-FR" sz="1200" dirty="0">
                <a:latin typeface="Luciole" panose="020B0500020200000003" pitchFamily="34" charset="0"/>
              </a:rPr>
              <a:t> la collaboration.</a:t>
            </a:r>
          </a:p>
          <a:p>
            <a:pPr fontAlgn="base"/>
            <a:r>
              <a:rPr lang="fr-FR" sz="1200" dirty="0">
                <a:latin typeface="Luciole" panose="020B0500020200000003" pitchFamily="34" charset="0"/>
              </a:rPr>
              <a:t>   Voir fiche méthodologique de l’accélérateur de projet : </a:t>
            </a:r>
            <a:r>
              <a:rPr lang="fr-FR" sz="1200" dirty="0">
                <a:latin typeface="Luciole" panose="020B0500020200000003" pitchFamily="34" charset="0"/>
                <a:hlinkClick r:id="rId2"/>
              </a:rPr>
              <a:t>https://interpole.xyz/?LesAccelerateursDeProjet</a:t>
            </a:r>
            <a:endParaRPr lang="fr-FR" sz="1200" dirty="0">
              <a:latin typeface="Luciole" panose="020B0500020200000003" pitchFamily="34" charset="0"/>
            </a:endParaRPr>
          </a:p>
          <a:p>
            <a:pPr marL="171450" indent="-171450" fontAlgn="base">
              <a:buFontTx/>
              <a:buChar char="-"/>
            </a:pPr>
            <a:r>
              <a:rPr lang="fr-FR" sz="1200" dirty="0">
                <a:latin typeface="Luciole" panose="020B0500020200000003" pitchFamily="34" charset="0"/>
              </a:rPr>
              <a:t>A l’issue de l’accélérateur de projet, chacun prend 5 minutes pour remplir sa fiche d’analyse personnelle avec les éventuelles astuces </a:t>
            </a:r>
          </a:p>
          <a:p>
            <a:pPr fontAlgn="base"/>
            <a:r>
              <a:rPr lang="fr-FR" sz="1200" dirty="0">
                <a:latin typeface="Luciole" panose="020B0500020200000003" pitchFamily="34" charset="0"/>
              </a:rPr>
              <a:t>   qu’il a tiré de l’accélérateur de projet.</a:t>
            </a:r>
          </a:p>
          <a:p>
            <a:pPr fontAlgn="base"/>
            <a:br>
              <a:rPr lang="fr-FR" sz="1200" dirty="0">
                <a:latin typeface="Luciole" panose="020B0500020200000003" pitchFamily="34" charset="0"/>
              </a:rPr>
            </a:br>
            <a:r>
              <a:rPr lang="fr-FR" sz="1200" i="1" dirty="0">
                <a:solidFill>
                  <a:schemeClr val="tx1">
                    <a:lumMod val="50000"/>
                    <a:lumOff val="50000"/>
                  </a:schemeClr>
                </a:solidFill>
                <a:latin typeface="Luciole" panose="020B0500020200000003" pitchFamily="34" charset="0"/>
              </a:rPr>
              <a:t>A préciser : La méthode de l’accélérateur de projet est une méthode de brainstorming facilitant la génération d’idées ayant pour objectif d’aider la personne concernée à trouver ses propres solutions.</a:t>
            </a:r>
          </a:p>
          <a:p>
            <a:pPr fontAlgn="base"/>
            <a:r>
              <a:rPr lang="fr-FR" sz="1200" i="1" dirty="0">
                <a:solidFill>
                  <a:schemeClr val="tx1">
                    <a:lumMod val="50000"/>
                    <a:lumOff val="50000"/>
                  </a:schemeClr>
                </a:solidFill>
                <a:latin typeface="Luciole" panose="020B0500020200000003" pitchFamily="34" charset="0"/>
              </a:rPr>
              <a:t>Cette méthode n’est pas uniquement dédiée à l’évolution de sa posture et peut s’adapter à toute sorte de problématiques précises ne demandant pas des compétences particulières (ex: comment diminuer la douleur lors d’une opération chirurgicale ?) ou la connaissance plus approfondie du contexte (ex : quels sont les facteurs qui ont déclenchés cette crise avec mes associés ?).</a:t>
            </a:r>
            <a:br>
              <a:rPr lang="fr-FR" sz="1200" i="1" dirty="0">
                <a:solidFill>
                  <a:schemeClr val="tx1">
                    <a:lumMod val="50000"/>
                    <a:lumOff val="50000"/>
                  </a:schemeClr>
                </a:solidFill>
                <a:latin typeface="Luciole" panose="020B0500020200000003" pitchFamily="34" charset="0"/>
              </a:rPr>
            </a:br>
            <a:r>
              <a:rPr lang="fr-FR" sz="1200" i="1" dirty="0">
                <a:solidFill>
                  <a:schemeClr val="tx1">
                    <a:lumMod val="50000"/>
                    <a:lumOff val="50000"/>
                  </a:schemeClr>
                </a:solidFill>
                <a:latin typeface="Luciole" panose="020B0500020200000003" pitchFamily="34" charset="0"/>
              </a:rPr>
              <a:t>Préciser que cette méthode peut être réutilisée pour les autres membres du groupe y compris à distance en visioconférence.</a:t>
            </a:r>
          </a:p>
          <a:p>
            <a:pPr fontAlgn="base"/>
            <a:endParaRPr lang="fr-FR" sz="1200" dirty="0">
              <a:latin typeface="Luciole" panose="020B0500020200000003" pitchFamily="34" charset="0"/>
            </a:endParaRPr>
          </a:p>
          <a:p>
            <a:pPr fontAlgn="base"/>
            <a:br>
              <a:rPr lang="fr-FR" sz="1200" dirty="0">
                <a:latin typeface="Luciole" panose="020B0500020200000003" pitchFamily="34" charset="0"/>
              </a:rPr>
            </a:br>
            <a:r>
              <a:rPr lang="fr-FR" sz="1200" dirty="0">
                <a:latin typeface="Luciole" panose="020B0500020200000003" pitchFamily="34" charset="0"/>
              </a:rPr>
              <a:t>Etape 4 :</a:t>
            </a:r>
            <a:r>
              <a:rPr lang="fr-FR" sz="1200" b="1" dirty="0">
                <a:latin typeface="Luciole" panose="020B0500020200000003" pitchFamily="34" charset="0"/>
              </a:rPr>
              <a:t> Partage à l’ensemble du groupe et retours sur la séance</a:t>
            </a:r>
          </a:p>
          <a:p>
            <a:pPr marL="171450" indent="-171450" fontAlgn="base">
              <a:buFontTx/>
              <a:buChar char="-"/>
            </a:pPr>
            <a:r>
              <a:rPr lang="fr-FR" sz="1200" dirty="0">
                <a:latin typeface="Luciole" panose="020B0500020200000003" pitchFamily="34" charset="0"/>
              </a:rPr>
              <a:t>Chacun accroche sa fiche sur un panneau et synthétise sa tendance, ses comportements favorisants et limitants, sa demande d’aide au groupe (si encore valable) et ses éventuelles astuces pour développer ses comportements </a:t>
            </a:r>
            <a:r>
              <a:rPr lang="fr-FR" sz="1200" dirty="0" err="1">
                <a:latin typeface="Luciole" panose="020B0500020200000003" pitchFamily="34" charset="0"/>
              </a:rPr>
              <a:t>impactants</a:t>
            </a:r>
            <a:r>
              <a:rPr lang="fr-FR" sz="1200" dirty="0">
                <a:latin typeface="Luciole" panose="020B0500020200000003" pitchFamily="34" charset="0"/>
              </a:rPr>
              <a:t> la collaboration.</a:t>
            </a:r>
          </a:p>
          <a:p>
            <a:pPr marL="171450" indent="-171450" fontAlgn="base">
              <a:buFontTx/>
              <a:buChar char="-"/>
            </a:pPr>
            <a:r>
              <a:rPr lang="fr-FR" sz="1200" dirty="0">
                <a:latin typeface="Luciole" panose="020B0500020200000003" pitchFamily="34" charset="0"/>
              </a:rPr>
              <a:t>Retours sur la séance pour savoir comment chacun se sent (ex: météo intérieure https://www.metacartes.cc/faire-ensemble/recettes/meteo-interieure/, photolangage https://www.metacartes.cc/faire-ensemble/recettes/photolangage/ ….) </a:t>
            </a:r>
          </a:p>
          <a:p>
            <a:pPr marL="171450" indent="-171450" fontAlgn="base">
              <a:buFontTx/>
              <a:buChar char="-"/>
            </a:pPr>
            <a:r>
              <a:rPr lang="fr-FR" sz="1200" dirty="0">
                <a:latin typeface="Luciole" panose="020B0500020200000003" pitchFamily="34" charset="0"/>
              </a:rPr>
              <a:t>Félicitations collectives</a:t>
            </a:r>
          </a:p>
          <a:p>
            <a:pPr fontAlgn="base"/>
            <a:br>
              <a:rPr lang="fr-FR" sz="1200" dirty="0">
                <a:latin typeface="Luciole" panose="020B0500020200000003" pitchFamily="34" charset="0"/>
              </a:rPr>
            </a:br>
            <a:r>
              <a:rPr lang="fr-FR" sz="1200" i="1" dirty="0">
                <a:solidFill>
                  <a:schemeClr val="tx1">
                    <a:lumMod val="50000"/>
                    <a:lumOff val="50000"/>
                  </a:schemeClr>
                </a:solidFill>
                <a:latin typeface="Luciole" panose="020B0500020200000003" pitchFamily="34" charset="0"/>
              </a:rPr>
              <a:t>A Préciser : Cette mise en commun a pour objectif de mieux connaitre les tendances et comportements de chaque membre du groupe afin de mieux comprendre, s’adapter et continuer à faire évoluer les comportements </a:t>
            </a:r>
            <a:r>
              <a:rPr lang="fr-FR" sz="1200" i="1" dirty="0" err="1">
                <a:solidFill>
                  <a:schemeClr val="tx1">
                    <a:lumMod val="50000"/>
                    <a:lumOff val="50000"/>
                  </a:schemeClr>
                </a:solidFill>
                <a:latin typeface="Luciole" panose="020B0500020200000003" pitchFamily="34" charset="0"/>
              </a:rPr>
              <a:t>impactants</a:t>
            </a:r>
            <a:r>
              <a:rPr lang="fr-FR" sz="1200" i="1" dirty="0">
                <a:solidFill>
                  <a:schemeClr val="tx1">
                    <a:lumMod val="50000"/>
                    <a:lumOff val="50000"/>
                  </a:schemeClr>
                </a:solidFill>
                <a:latin typeface="Luciole" panose="020B0500020200000003" pitchFamily="34" charset="0"/>
              </a:rPr>
              <a:t> la collaboration de chacun pour mieux travailler ensemble.</a:t>
            </a:r>
          </a:p>
          <a:p>
            <a:pPr fontAlgn="base"/>
            <a:r>
              <a:rPr lang="fr-FR" sz="1200" i="1" dirty="0">
                <a:solidFill>
                  <a:schemeClr val="tx1">
                    <a:lumMod val="50000"/>
                    <a:lumOff val="50000"/>
                  </a:schemeClr>
                </a:solidFill>
                <a:latin typeface="Luciole" panose="020B0500020200000003" pitchFamily="34" charset="0"/>
              </a:rPr>
              <a:t>Le groupe ne réagit pas aux déclarations et n’émet pas de jugement. Il peut demander des précisions de compréhension.</a:t>
            </a:r>
          </a:p>
          <a:p>
            <a:pPr fontAlgn="base"/>
            <a:endParaRPr lang="fr-FR" sz="1200" dirty="0">
              <a:latin typeface="Luciole" panose="020B0500020200000003" pitchFamily="34" charset="0"/>
            </a:endParaRPr>
          </a:p>
        </p:txBody>
      </p:sp>
      <p:grpSp>
        <p:nvGrpSpPr>
          <p:cNvPr id="91" name="Groupe 90">
            <a:extLst>
              <a:ext uri="{FF2B5EF4-FFF2-40B4-BE49-F238E27FC236}">
                <a16:creationId xmlns:a16="http://schemas.microsoft.com/office/drawing/2014/main" id="{1EB610AA-3393-4A7C-85D5-4437F75858DD}"/>
              </a:ext>
            </a:extLst>
          </p:cNvPr>
          <p:cNvGrpSpPr/>
          <p:nvPr/>
        </p:nvGrpSpPr>
        <p:grpSpPr>
          <a:xfrm>
            <a:off x="7022525" y="1683687"/>
            <a:ext cx="4923417" cy="3693319"/>
            <a:chOff x="6980872" y="1486341"/>
            <a:chExt cx="4923417" cy="3693319"/>
          </a:xfrm>
        </p:grpSpPr>
        <p:sp>
          <p:nvSpPr>
            <p:cNvPr id="6" name="ZoneTexte 5">
              <a:extLst>
                <a:ext uri="{FF2B5EF4-FFF2-40B4-BE49-F238E27FC236}">
                  <a16:creationId xmlns:a16="http://schemas.microsoft.com/office/drawing/2014/main" id="{A3CEE632-89F3-4AAD-B680-73CEE449D7EE}"/>
                </a:ext>
              </a:extLst>
            </p:cNvPr>
            <p:cNvSpPr txBox="1"/>
            <p:nvPr/>
          </p:nvSpPr>
          <p:spPr>
            <a:xfrm>
              <a:off x="6980872" y="1486341"/>
              <a:ext cx="4923417" cy="3693319"/>
            </a:xfrm>
            <a:prstGeom prst="rect">
              <a:avLst/>
            </a:prstGeom>
            <a:solidFill>
              <a:schemeClr val="accent4">
                <a:lumMod val="20000"/>
                <a:lumOff val="80000"/>
              </a:schemeClr>
            </a:solidFill>
          </p:spPr>
          <p:txBody>
            <a:bodyPr wrap="square" rtlCol="0">
              <a:spAutoFit/>
            </a:bodyPr>
            <a:lstStyle/>
            <a:p>
              <a:r>
                <a:rPr lang="fr-FR" sz="400" b="1" dirty="0">
                  <a:latin typeface="Luciole" panose="020B0500020200000003" pitchFamily="34" charset="0"/>
                </a:rPr>
                <a:t>       </a:t>
              </a:r>
            </a:p>
            <a:p>
              <a:r>
                <a:rPr lang="fr-FR" sz="1000" b="1" dirty="0">
                  <a:latin typeface="Luciole" panose="020B0500020200000003" pitchFamily="34" charset="0"/>
                </a:rPr>
                <a:t>       </a:t>
              </a:r>
              <a:r>
                <a:rPr lang="fr-FR" sz="1200" b="1" dirty="0">
                  <a:latin typeface="Luciole" panose="020B0500020200000003" pitchFamily="34" charset="0"/>
                </a:rPr>
                <a:t>Durée : 1h30</a:t>
              </a:r>
              <a:br>
                <a:rPr lang="fr-FR" sz="1200" b="1" dirty="0">
                  <a:latin typeface="Luciole" panose="020B0500020200000003" pitchFamily="34" charset="0"/>
                </a:rPr>
              </a:br>
              <a:endParaRPr lang="fr-FR" sz="1200" b="1" dirty="0">
                <a:latin typeface="Luciole" panose="020B0500020200000003" pitchFamily="34" charset="0"/>
              </a:endParaRPr>
            </a:p>
            <a:p>
              <a:br>
                <a:rPr lang="fr-FR" sz="1200" b="1" dirty="0">
                  <a:latin typeface="Luciole" panose="020B0500020200000003" pitchFamily="34" charset="0"/>
                </a:rPr>
              </a:br>
              <a:r>
                <a:rPr lang="fr-FR" sz="1200" b="1" dirty="0">
                  <a:latin typeface="Luciole" panose="020B0500020200000003" pitchFamily="34" charset="0"/>
                </a:rPr>
                <a:t>        Taille du groupe : </a:t>
              </a:r>
              <a:br>
                <a:rPr lang="fr-FR" sz="1200" b="1" dirty="0">
                  <a:latin typeface="Luciole" panose="020B0500020200000003" pitchFamily="34" charset="0"/>
                </a:rPr>
              </a:br>
              <a:br>
                <a:rPr lang="fr-FR" sz="1200" b="1" dirty="0">
                  <a:latin typeface="Luciole" panose="020B0500020200000003" pitchFamily="34" charset="0"/>
                </a:rPr>
              </a:br>
              <a:r>
                <a:rPr lang="fr-FR" sz="1200" dirty="0">
                  <a:latin typeface="Luciole" panose="020B0500020200000003" pitchFamily="34" charset="0"/>
                </a:rPr>
                <a:t>En sous-groupes de 5-6 pers. puis restitution collective</a:t>
              </a:r>
            </a:p>
            <a:p>
              <a:endParaRPr lang="fr-FR" sz="1200" b="1" dirty="0">
                <a:latin typeface="Luciole" panose="020B0500020200000003" pitchFamily="34" charset="0"/>
              </a:endParaRPr>
            </a:p>
            <a:p>
              <a:r>
                <a:rPr lang="fr-FR" sz="1200" b="1" dirty="0">
                  <a:latin typeface="Luciole" panose="020B0500020200000003" pitchFamily="34" charset="0"/>
                </a:rPr>
                <a:t>        Matériel :</a:t>
              </a:r>
              <a:br>
                <a:rPr lang="fr-FR" sz="1200" b="1" dirty="0">
                  <a:latin typeface="Luciole" panose="020B0500020200000003" pitchFamily="34" charset="0"/>
                </a:rPr>
              </a:br>
              <a:endParaRPr lang="fr-FR" sz="1200" b="1" dirty="0">
                <a:latin typeface="Luciole" panose="020B0500020200000003" pitchFamily="34" charset="0"/>
              </a:endParaRPr>
            </a:p>
            <a:p>
              <a:pPr fontAlgn="base"/>
              <a:r>
                <a:rPr lang="fr-FR" sz="1200" dirty="0">
                  <a:latin typeface="Luciole" panose="020B0500020200000003" pitchFamily="34" charset="0"/>
                </a:rPr>
                <a:t>- Fiche “personnages et comportements types” (ci-dessous)</a:t>
              </a:r>
            </a:p>
            <a:p>
              <a:pPr fontAlgn="base"/>
              <a:r>
                <a:rPr lang="fr-FR" sz="1200" dirty="0">
                  <a:latin typeface="Luciole" panose="020B0500020200000003" pitchFamily="34" charset="0"/>
                </a:rPr>
                <a:t>- Fiche “analyse individuelle de sa posture et ses comportements” (ci-dessous)</a:t>
              </a:r>
            </a:p>
            <a:p>
              <a:pPr fontAlgn="base"/>
              <a:r>
                <a:rPr lang="fr-FR" sz="1200" dirty="0">
                  <a:latin typeface="Luciole" panose="020B0500020200000003" pitchFamily="34" charset="0"/>
                </a:rPr>
                <a:t>- Stylos </a:t>
              </a:r>
            </a:p>
            <a:p>
              <a:pPr fontAlgn="base"/>
              <a:r>
                <a:rPr lang="fr-FR" sz="1200" dirty="0">
                  <a:latin typeface="Luciole" panose="020B0500020200000003" pitchFamily="34" charset="0"/>
                </a:rPr>
                <a:t>- Tableau ou grande affiche pour recueillir les fiches d’analyse individuelle de chacun et les demandes d’aide au groupe</a:t>
              </a:r>
            </a:p>
            <a:p>
              <a:pPr fontAlgn="base"/>
              <a:r>
                <a:rPr lang="fr-FR" sz="1200" dirty="0">
                  <a:latin typeface="Luciole" panose="020B0500020200000003" pitchFamily="34" charset="0"/>
                </a:rPr>
                <a:t>- Pâte </a:t>
              </a:r>
              <a:r>
                <a:rPr lang="fr-FR" sz="1200" dirty="0" err="1">
                  <a:latin typeface="Luciole" panose="020B0500020200000003" pitchFamily="34" charset="0"/>
                </a:rPr>
                <a:t>fixante</a:t>
              </a:r>
              <a:r>
                <a:rPr lang="fr-FR" sz="1200" dirty="0">
                  <a:latin typeface="Luciole" panose="020B0500020200000003" pitchFamily="34" charset="0"/>
                </a:rPr>
                <a:t>, rouleau adhésif ou punaises</a:t>
              </a:r>
            </a:p>
            <a:p>
              <a:pPr fontAlgn="base"/>
              <a:endParaRPr lang="fr-FR" sz="1000" dirty="0">
                <a:latin typeface="Luciole" panose="020B0500020200000003" pitchFamily="34" charset="0"/>
              </a:endParaRPr>
            </a:p>
            <a:p>
              <a:endParaRPr lang="fr-FR" sz="1000" b="1" dirty="0">
                <a:latin typeface="Luciole" panose="020B0500020200000003" pitchFamily="34" charset="0"/>
              </a:endParaRPr>
            </a:p>
            <a:p>
              <a:endParaRPr lang="fr-FR" dirty="0"/>
            </a:p>
          </p:txBody>
        </p:sp>
        <p:pic>
          <p:nvPicPr>
            <p:cNvPr id="10" name="Image 9">
              <a:extLst>
                <a:ext uri="{FF2B5EF4-FFF2-40B4-BE49-F238E27FC236}">
                  <a16:creationId xmlns:a16="http://schemas.microsoft.com/office/drawing/2014/main" id="{53655666-BECC-4034-A56B-4BE15CFF9C41}"/>
                </a:ext>
              </a:extLst>
            </p:cNvPr>
            <p:cNvPicPr>
              <a:picLocks noChangeAspect="1"/>
            </p:cNvPicPr>
            <p:nvPr/>
          </p:nvPicPr>
          <p:blipFill>
            <a:blip r:embed="rId3">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7092442" y="1543577"/>
              <a:ext cx="239219" cy="239219"/>
            </a:xfrm>
            <a:prstGeom prst="rect">
              <a:avLst/>
            </a:prstGeom>
          </p:spPr>
        </p:pic>
        <p:pic>
          <p:nvPicPr>
            <p:cNvPr id="12" name="Image 11">
              <a:extLst>
                <a:ext uri="{FF2B5EF4-FFF2-40B4-BE49-F238E27FC236}">
                  <a16:creationId xmlns:a16="http://schemas.microsoft.com/office/drawing/2014/main" id="{6A09CDC5-39D9-4AFD-8A32-64DC3D6452E1}"/>
                </a:ext>
              </a:extLst>
            </p:cNvPr>
            <p:cNvPicPr>
              <a:picLocks noChangeAspect="1"/>
            </p:cNvPicPr>
            <p:nvPr/>
          </p:nvPicPr>
          <p:blipFill>
            <a:blip r:embed="rId4">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7044969" y="2047304"/>
              <a:ext cx="360090" cy="360090"/>
            </a:xfrm>
            <a:prstGeom prst="rect">
              <a:avLst/>
            </a:prstGeom>
          </p:spPr>
        </p:pic>
        <p:pic>
          <p:nvPicPr>
            <p:cNvPr id="16" name="Image 15">
              <a:extLst>
                <a:ext uri="{FF2B5EF4-FFF2-40B4-BE49-F238E27FC236}">
                  <a16:creationId xmlns:a16="http://schemas.microsoft.com/office/drawing/2014/main" id="{21D93B59-F7E8-430D-82C0-CB1A4C09402E}"/>
                </a:ext>
              </a:extLst>
            </p:cNvPr>
            <p:cNvPicPr>
              <a:picLocks noChangeAspect="1"/>
            </p:cNvPicPr>
            <p:nvPr/>
          </p:nvPicPr>
          <p:blipFill>
            <a:blip r:embed="rId5">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7044969" y="2822549"/>
              <a:ext cx="360090" cy="360090"/>
            </a:xfrm>
            <a:prstGeom prst="rect">
              <a:avLst/>
            </a:prstGeom>
          </p:spPr>
        </p:pic>
      </p:grpSp>
      <p:sp>
        <p:nvSpPr>
          <p:cNvPr id="5" name="ZoneTexte 4">
            <a:extLst>
              <a:ext uri="{FF2B5EF4-FFF2-40B4-BE49-F238E27FC236}">
                <a16:creationId xmlns:a16="http://schemas.microsoft.com/office/drawing/2014/main" id="{7253EA8F-4F72-4A06-BC00-18812A10F6F6}"/>
              </a:ext>
            </a:extLst>
          </p:cNvPr>
          <p:cNvSpPr txBox="1"/>
          <p:nvPr/>
        </p:nvSpPr>
        <p:spPr>
          <a:xfrm>
            <a:off x="291129" y="1679718"/>
            <a:ext cx="6630276" cy="3600986"/>
          </a:xfrm>
          <a:prstGeom prst="rect">
            <a:avLst/>
          </a:prstGeom>
          <a:solidFill>
            <a:schemeClr val="accent6">
              <a:lumMod val="20000"/>
              <a:lumOff val="80000"/>
            </a:schemeClr>
          </a:solidFill>
        </p:spPr>
        <p:txBody>
          <a:bodyPr wrap="square" rtlCol="0">
            <a:spAutoFit/>
          </a:bodyPr>
          <a:lstStyle/>
          <a:p>
            <a:r>
              <a:rPr lang="fr-FR" sz="400" b="1" dirty="0">
                <a:latin typeface="Luciole" panose="020B0500020200000003" pitchFamily="34" charset="0"/>
              </a:rPr>
              <a:t>    </a:t>
            </a:r>
            <a:br>
              <a:rPr lang="fr-FR" sz="400" b="1" dirty="0">
                <a:latin typeface="Luciole" panose="020B0500020200000003" pitchFamily="34" charset="0"/>
              </a:rPr>
            </a:br>
            <a:r>
              <a:rPr lang="fr-FR" sz="400" b="1" dirty="0">
                <a:latin typeface="Luciole" panose="020B0500020200000003" pitchFamily="34" charset="0"/>
              </a:rPr>
              <a:t>                </a:t>
            </a:r>
            <a:r>
              <a:rPr lang="fr-FR" sz="1200" b="1" dirty="0">
                <a:latin typeface="Luciole" panose="020B0500020200000003" pitchFamily="34" charset="0"/>
              </a:rPr>
              <a:t>Objectifs :</a:t>
            </a:r>
            <a:br>
              <a:rPr lang="fr-FR" sz="1000" b="1" dirty="0">
                <a:latin typeface="Luciole" panose="020B0500020200000003" pitchFamily="34" charset="0"/>
              </a:rPr>
            </a:br>
            <a:endParaRPr lang="fr-FR" sz="1000" b="1" dirty="0">
              <a:latin typeface="Luciole" panose="020B0500020200000003" pitchFamily="34" charset="0"/>
            </a:endParaRPr>
          </a:p>
          <a:p>
            <a:r>
              <a:rPr lang="fr-FR" sz="1200" dirty="0">
                <a:latin typeface="Luciole" panose="020B0500020200000003" pitchFamily="34" charset="0"/>
              </a:rPr>
              <a:t>- Reconnaître ses comportements limitants ou favorisants le faire ensemble et les pratiques collaboratives</a:t>
            </a:r>
          </a:p>
          <a:p>
            <a:r>
              <a:rPr lang="fr-FR" sz="1200" dirty="0">
                <a:latin typeface="Luciole" panose="020B0500020200000003" pitchFamily="34" charset="0"/>
              </a:rPr>
              <a:t>- Partager authentiquement avec le groupe</a:t>
            </a:r>
          </a:p>
          <a:p>
            <a:r>
              <a:rPr lang="fr-FR" sz="1200" dirty="0">
                <a:latin typeface="Luciole" panose="020B0500020200000003" pitchFamily="34" charset="0"/>
              </a:rPr>
              <a:t>- Renforcer la confiance entre les membres du groupe par l’authenticité des partages et la bienveillance en retour</a:t>
            </a:r>
          </a:p>
          <a:p>
            <a:r>
              <a:rPr lang="fr-FR" sz="1200" dirty="0">
                <a:latin typeface="Luciole" panose="020B0500020200000003" pitchFamily="34" charset="0"/>
              </a:rPr>
              <a:t>- Profiter de l’intelligence collective pour prendre du recul et trouver des pistes de développement de sa posture et de ses comportements</a:t>
            </a:r>
          </a:p>
          <a:p>
            <a:r>
              <a:rPr lang="fr-FR" sz="1200" dirty="0">
                <a:latin typeface="Luciole" panose="020B0500020200000003" pitchFamily="34" charset="0"/>
              </a:rPr>
              <a:t>- Expérimenter la méthode d’accélérateur de projet</a:t>
            </a:r>
          </a:p>
          <a:p>
            <a:br>
              <a:rPr lang="fr-FR" sz="1000" b="1" dirty="0">
                <a:latin typeface="Luciole" panose="020B0500020200000003" pitchFamily="34" charset="0"/>
              </a:rPr>
            </a:br>
            <a:r>
              <a:rPr lang="fr-FR" sz="1200" b="1" dirty="0">
                <a:latin typeface="Luciole" panose="020B0500020200000003" pitchFamily="34" charset="0"/>
              </a:rPr>
              <a:t>      Préalables :</a:t>
            </a:r>
            <a:br>
              <a:rPr lang="fr-FR" sz="1200" b="1" dirty="0">
                <a:latin typeface="Luciole" panose="020B0500020200000003" pitchFamily="34" charset="0"/>
              </a:rPr>
            </a:br>
            <a:endParaRPr lang="fr-FR" sz="1200" b="1" dirty="0">
              <a:latin typeface="Luciole" panose="020B0500020200000003" pitchFamily="34" charset="0"/>
            </a:endParaRPr>
          </a:p>
          <a:p>
            <a:r>
              <a:rPr lang="fr-FR" sz="1200" dirty="0">
                <a:latin typeface="Luciole" panose="020B0500020200000003" pitchFamily="34" charset="0"/>
              </a:rPr>
              <a:t>- Le groupe doit avoir fait connaissance</a:t>
            </a:r>
          </a:p>
          <a:p>
            <a:r>
              <a:rPr lang="fr-FR" sz="1200" dirty="0">
                <a:latin typeface="Luciole" panose="020B0500020200000003" pitchFamily="34" charset="0"/>
              </a:rPr>
              <a:t>- L’ensemble du groupe et des individus doivent se sentir en confiance, il est important d’avoir définit des accords de groupe et d’avoir pratiqué une ou plusieurs activités communes permettant de consolider cette confiance</a:t>
            </a:r>
            <a:br>
              <a:rPr lang="fr-FR" sz="1200" dirty="0">
                <a:latin typeface="Luciole" panose="020B0500020200000003" pitchFamily="34" charset="0"/>
              </a:rPr>
            </a:br>
            <a:r>
              <a:rPr lang="fr-FR" sz="1200" dirty="0">
                <a:latin typeface="Luciole" panose="020B0500020200000003" pitchFamily="34" charset="0"/>
              </a:rPr>
              <a:t>- Au moins une expérience de production collective doit avoir été vécue , ex : co-écriture, défi chamallow…</a:t>
            </a:r>
          </a:p>
        </p:txBody>
      </p:sp>
      <p:pic>
        <p:nvPicPr>
          <p:cNvPr id="20" name="Image 19">
            <a:extLst>
              <a:ext uri="{FF2B5EF4-FFF2-40B4-BE49-F238E27FC236}">
                <a16:creationId xmlns:a16="http://schemas.microsoft.com/office/drawing/2014/main" id="{E056C309-11C8-4E08-B375-5D0EE45C1293}"/>
              </a:ext>
            </a:extLst>
          </p:cNvPr>
          <p:cNvPicPr>
            <a:picLocks noChangeAspect="1"/>
          </p:cNvPicPr>
          <p:nvPr/>
        </p:nvPicPr>
        <p:blipFill>
          <a:blip r:embed="rId6">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346017" y="1770892"/>
            <a:ext cx="266365" cy="251146"/>
          </a:xfrm>
          <a:prstGeom prst="rect">
            <a:avLst/>
          </a:prstGeom>
        </p:spPr>
      </p:pic>
      <p:pic>
        <p:nvPicPr>
          <p:cNvPr id="22" name="Image 21">
            <a:extLst>
              <a:ext uri="{FF2B5EF4-FFF2-40B4-BE49-F238E27FC236}">
                <a16:creationId xmlns:a16="http://schemas.microsoft.com/office/drawing/2014/main" id="{0FCC936A-A359-443A-9860-1E3C6B8F81CB}"/>
              </a:ext>
            </a:extLst>
          </p:cNvPr>
          <p:cNvPicPr>
            <a:picLocks noChangeAspect="1"/>
          </p:cNvPicPr>
          <p:nvPr/>
        </p:nvPicPr>
        <p:blipFill>
          <a:blip r:embed="rId7">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300275" y="3653715"/>
            <a:ext cx="357851" cy="317500"/>
          </a:xfrm>
          <a:prstGeom prst="rect">
            <a:avLst/>
          </a:prstGeom>
        </p:spPr>
      </p:pic>
      <p:grpSp>
        <p:nvGrpSpPr>
          <p:cNvPr id="24" name="Groupe 23">
            <a:extLst>
              <a:ext uri="{FF2B5EF4-FFF2-40B4-BE49-F238E27FC236}">
                <a16:creationId xmlns:a16="http://schemas.microsoft.com/office/drawing/2014/main" id="{56238DB5-5D21-4497-993B-BA32BE5EC756}"/>
              </a:ext>
            </a:extLst>
          </p:cNvPr>
          <p:cNvGrpSpPr/>
          <p:nvPr/>
        </p:nvGrpSpPr>
        <p:grpSpPr>
          <a:xfrm>
            <a:off x="461374" y="6054100"/>
            <a:ext cx="651746" cy="485499"/>
            <a:chOff x="5928858" y="5030184"/>
            <a:chExt cx="651746" cy="485499"/>
          </a:xfrm>
        </p:grpSpPr>
        <p:sp>
          <p:nvSpPr>
            <p:cNvPr id="8" name="ZoneTexte 7">
              <a:extLst>
                <a:ext uri="{FF2B5EF4-FFF2-40B4-BE49-F238E27FC236}">
                  <a16:creationId xmlns:a16="http://schemas.microsoft.com/office/drawing/2014/main" id="{05DE2192-5310-49FB-B87C-8AF61DE707D7}"/>
                </a:ext>
              </a:extLst>
            </p:cNvPr>
            <p:cNvSpPr txBox="1"/>
            <p:nvPr/>
          </p:nvSpPr>
          <p:spPr>
            <a:xfrm>
              <a:off x="5928858" y="5269462"/>
              <a:ext cx="651746" cy="246221"/>
            </a:xfrm>
            <a:prstGeom prst="rect">
              <a:avLst/>
            </a:prstGeom>
            <a:noFill/>
          </p:spPr>
          <p:txBody>
            <a:bodyPr wrap="square" rtlCol="0">
              <a:spAutoFit/>
            </a:bodyPr>
            <a:lstStyle/>
            <a:p>
              <a:pPr algn="ctr"/>
              <a:r>
                <a:rPr lang="fr-FR" sz="1000" dirty="0">
                  <a:solidFill>
                    <a:schemeClr val="accent4">
                      <a:lumMod val="75000"/>
                    </a:schemeClr>
                  </a:solidFill>
                  <a:latin typeface="Luciole" panose="020B0500020200000003" pitchFamily="34" charset="0"/>
                </a:rPr>
                <a:t>5 min</a:t>
              </a:r>
            </a:p>
          </p:txBody>
        </p:sp>
        <p:pic>
          <p:nvPicPr>
            <p:cNvPr id="23" name="Image 22">
              <a:extLst>
                <a:ext uri="{FF2B5EF4-FFF2-40B4-BE49-F238E27FC236}">
                  <a16:creationId xmlns:a16="http://schemas.microsoft.com/office/drawing/2014/main" id="{48538F7C-6B14-4C00-85E0-88B1D718552C}"/>
                </a:ext>
              </a:extLst>
            </p:cNvPr>
            <p:cNvPicPr>
              <a:picLocks noChangeAspect="1"/>
            </p:cNvPicPr>
            <p:nvPr/>
          </p:nvPicPr>
          <p:blipFill>
            <a:blip r:embed="rId3">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6135122" y="5030184"/>
              <a:ext cx="239219" cy="239219"/>
            </a:xfrm>
            <a:prstGeom prst="rect">
              <a:avLst/>
            </a:prstGeom>
          </p:spPr>
        </p:pic>
      </p:grpSp>
      <p:grpSp>
        <p:nvGrpSpPr>
          <p:cNvPr id="25" name="Groupe 24">
            <a:extLst>
              <a:ext uri="{FF2B5EF4-FFF2-40B4-BE49-F238E27FC236}">
                <a16:creationId xmlns:a16="http://schemas.microsoft.com/office/drawing/2014/main" id="{0A7C73CB-1195-40BA-975E-FA3411B4F43F}"/>
              </a:ext>
            </a:extLst>
          </p:cNvPr>
          <p:cNvGrpSpPr/>
          <p:nvPr/>
        </p:nvGrpSpPr>
        <p:grpSpPr>
          <a:xfrm>
            <a:off x="340750" y="7284311"/>
            <a:ext cx="934314" cy="541890"/>
            <a:chOff x="5808234" y="5030184"/>
            <a:chExt cx="934314" cy="541890"/>
          </a:xfrm>
        </p:grpSpPr>
        <p:sp>
          <p:nvSpPr>
            <p:cNvPr id="26" name="ZoneTexte 25">
              <a:extLst>
                <a:ext uri="{FF2B5EF4-FFF2-40B4-BE49-F238E27FC236}">
                  <a16:creationId xmlns:a16="http://schemas.microsoft.com/office/drawing/2014/main" id="{6B8A3249-E310-4933-BB00-2029444CDE17}"/>
                </a:ext>
              </a:extLst>
            </p:cNvPr>
            <p:cNvSpPr txBox="1"/>
            <p:nvPr/>
          </p:nvSpPr>
          <p:spPr>
            <a:xfrm>
              <a:off x="5808234" y="5325853"/>
              <a:ext cx="934314" cy="246221"/>
            </a:xfrm>
            <a:prstGeom prst="rect">
              <a:avLst/>
            </a:prstGeom>
            <a:noFill/>
          </p:spPr>
          <p:txBody>
            <a:bodyPr wrap="square" rtlCol="0">
              <a:spAutoFit/>
            </a:bodyPr>
            <a:lstStyle/>
            <a:p>
              <a:pPr algn="ctr"/>
              <a:r>
                <a:rPr lang="fr-FR" sz="1000" dirty="0">
                  <a:solidFill>
                    <a:schemeClr val="accent4">
                      <a:lumMod val="75000"/>
                    </a:schemeClr>
                  </a:solidFill>
                  <a:latin typeface="Luciole" panose="020B0500020200000003" pitchFamily="34" charset="0"/>
                </a:rPr>
                <a:t>10-15 min</a:t>
              </a:r>
            </a:p>
          </p:txBody>
        </p:sp>
        <p:pic>
          <p:nvPicPr>
            <p:cNvPr id="27" name="Image 26">
              <a:extLst>
                <a:ext uri="{FF2B5EF4-FFF2-40B4-BE49-F238E27FC236}">
                  <a16:creationId xmlns:a16="http://schemas.microsoft.com/office/drawing/2014/main" id="{38049D26-70BA-4D89-B8E9-0C6B021BFB47}"/>
                </a:ext>
              </a:extLst>
            </p:cNvPr>
            <p:cNvPicPr>
              <a:picLocks noChangeAspect="1"/>
            </p:cNvPicPr>
            <p:nvPr/>
          </p:nvPicPr>
          <p:blipFill>
            <a:blip r:embed="rId3">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6135122" y="5030184"/>
              <a:ext cx="239219" cy="239219"/>
            </a:xfrm>
            <a:prstGeom prst="rect">
              <a:avLst/>
            </a:prstGeom>
          </p:spPr>
        </p:pic>
      </p:grpSp>
      <p:sp>
        <p:nvSpPr>
          <p:cNvPr id="50" name="ZoneTexte 49">
            <a:extLst>
              <a:ext uri="{FF2B5EF4-FFF2-40B4-BE49-F238E27FC236}">
                <a16:creationId xmlns:a16="http://schemas.microsoft.com/office/drawing/2014/main" id="{517D0598-FF96-45BE-8DD3-F0734B6B5059}"/>
              </a:ext>
            </a:extLst>
          </p:cNvPr>
          <p:cNvSpPr txBox="1"/>
          <p:nvPr/>
        </p:nvSpPr>
        <p:spPr>
          <a:xfrm>
            <a:off x="145862" y="16936255"/>
            <a:ext cx="3942080" cy="6801862"/>
          </a:xfrm>
          <a:prstGeom prst="rect">
            <a:avLst/>
          </a:prstGeom>
          <a:noFill/>
          <a:ln>
            <a:solidFill>
              <a:sysClr val="windowText" lastClr="000000"/>
            </a:solidFill>
          </a:ln>
        </p:spPr>
        <p:txBody>
          <a:bodyPr wrap="square" rtlCol="0">
            <a:spAutoFit/>
          </a:bodyPr>
          <a:lstStyle/>
          <a:p>
            <a:pPr defTabSz="914400"/>
            <a:r>
              <a:rPr lang="fr-FR" sz="1400" kern="0" dirty="0">
                <a:solidFill>
                  <a:prstClr val="black"/>
                </a:solidFill>
              </a:rPr>
              <a:t>Prénom : </a:t>
            </a:r>
            <a:r>
              <a:rPr lang="fr-FR" sz="1400" i="1" kern="0" dirty="0">
                <a:solidFill>
                  <a:srgbClr val="4472C4">
                    <a:lumMod val="50000"/>
                  </a:srgbClr>
                </a:solidFill>
              </a:rPr>
              <a:t>Martine</a:t>
            </a:r>
          </a:p>
          <a:p>
            <a:pPr defTabSz="914400"/>
            <a:endParaRPr lang="fr-FR" sz="1400" kern="0" dirty="0">
              <a:solidFill>
                <a:prstClr val="black"/>
              </a:solidFill>
            </a:endParaRPr>
          </a:p>
          <a:p>
            <a:pPr defTabSz="914400"/>
            <a:r>
              <a:rPr lang="fr-FR" sz="1400" kern="0" dirty="0">
                <a:solidFill>
                  <a:prstClr val="black"/>
                </a:solidFill>
              </a:rPr>
              <a:t>Tendance : </a:t>
            </a:r>
            <a:r>
              <a:rPr lang="fr-FR" sz="1400" i="1" kern="0" dirty="0">
                <a:solidFill>
                  <a:srgbClr val="4472C4">
                    <a:lumMod val="50000"/>
                  </a:srgbClr>
                </a:solidFill>
              </a:rPr>
              <a:t>Perfectionniste</a:t>
            </a:r>
          </a:p>
          <a:p>
            <a:pPr defTabSz="914400"/>
            <a:endParaRPr lang="fr-FR" sz="1400" kern="0" dirty="0">
              <a:solidFill>
                <a:prstClr val="black"/>
              </a:solidFill>
            </a:endParaRPr>
          </a:p>
          <a:p>
            <a:pPr defTabSz="914400"/>
            <a:endParaRPr lang="fr-FR" sz="1400" kern="0" dirty="0">
              <a:solidFill>
                <a:prstClr val="black"/>
              </a:solidFill>
            </a:endParaRPr>
          </a:p>
          <a:p>
            <a:pPr defTabSz="914400"/>
            <a:r>
              <a:rPr lang="fr-FR" sz="1400" kern="0" dirty="0">
                <a:solidFill>
                  <a:prstClr val="black"/>
                </a:solidFill>
              </a:rPr>
              <a:t>           Comportements favorisants la collaboration : </a:t>
            </a:r>
          </a:p>
          <a:p>
            <a:pPr defTabSz="914400"/>
            <a:r>
              <a:rPr lang="fr-FR" sz="1400" i="1" kern="0" dirty="0">
                <a:solidFill>
                  <a:srgbClr val="4472C4">
                    <a:lumMod val="50000"/>
                  </a:srgbClr>
                </a:solidFill>
              </a:rPr>
              <a:t>- Très impliquée je suis pro-active et lance souvent la dynamique. </a:t>
            </a:r>
          </a:p>
          <a:p>
            <a:pPr defTabSz="914400"/>
            <a:r>
              <a:rPr lang="fr-FR" sz="1400" i="1" kern="0" dirty="0">
                <a:solidFill>
                  <a:srgbClr val="4472C4">
                    <a:lumMod val="50000"/>
                  </a:srgbClr>
                </a:solidFill>
              </a:rPr>
              <a:t>- Mon exigence et ma confiance au groupe permet d’imaginer des possibles ambitieux</a:t>
            </a:r>
          </a:p>
          <a:p>
            <a:pPr defTabSz="914400"/>
            <a:endParaRPr lang="fr-FR" sz="800" kern="0" dirty="0">
              <a:solidFill>
                <a:prstClr val="black"/>
              </a:solidFill>
            </a:endParaRPr>
          </a:p>
          <a:p>
            <a:pPr defTabSz="914400"/>
            <a:endParaRPr lang="fr-FR" sz="1400" kern="0" dirty="0">
              <a:solidFill>
                <a:prstClr val="black"/>
              </a:solidFill>
            </a:endParaRPr>
          </a:p>
          <a:p>
            <a:pPr defTabSz="914400"/>
            <a:r>
              <a:rPr lang="fr-FR" sz="1400" kern="0" dirty="0">
                <a:solidFill>
                  <a:prstClr val="black"/>
                </a:solidFill>
              </a:rPr>
              <a:t>             Comportements limitants la collaboration :</a:t>
            </a:r>
          </a:p>
          <a:p>
            <a:pPr defTabSz="914400"/>
            <a:r>
              <a:rPr lang="fr-FR" sz="1400" i="1" kern="0" dirty="0">
                <a:solidFill>
                  <a:srgbClr val="4472C4">
                    <a:lumMod val="50000"/>
                  </a:srgbClr>
                </a:solidFill>
              </a:rPr>
              <a:t>- Je mets la barre trop haute en faisant les choses trop bien : les autres n’osent plus faire.</a:t>
            </a:r>
            <a:br>
              <a:rPr lang="fr-FR" sz="1400" i="1" kern="0" dirty="0">
                <a:solidFill>
                  <a:srgbClr val="4472C4">
                    <a:lumMod val="50000"/>
                  </a:srgbClr>
                </a:solidFill>
              </a:rPr>
            </a:br>
            <a:r>
              <a:rPr lang="fr-FR" sz="1400" i="1" kern="0" dirty="0">
                <a:solidFill>
                  <a:srgbClr val="4472C4">
                    <a:lumMod val="50000"/>
                  </a:srgbClr>
                </a:solidFill>
              </a:rPr>
              <a:t>- Si je suis déçue de ce qu’a produit le groupe ma démotivation est contagieuse. </a:t>
            </a:r>
          </a:p>
          <a:p>
            <a:pPr defTabSz="914400"/>
            <a:br>
              <a:rPr lang="fr-FR" sz="800" kern="0" dirty="0">
                <a:solidFill>
                  <a:prstClr val="black"/>
                </a:solidFill>
              </a:rPr>
            </a:br>
            <a:br>
              <a:rPr lang="fr-FR" sz="1400" kern="0" dirty="0">
                <a:solidFill>
                  <a:prstClr val="black"/>
                </a:solidFill>
              </a:rPr>
            </a:br>
            <a:r>
              <a:rPr lang="fr-FR" sz="1400" kern="0" dirty="0">
                <a:solidFill>
                  <a:prstClr val="black"/>
                </a:solidFill>
              </a:rPr>
              <a:t>              J’aimerais que le groupe m’aide à :</a:t>
            </a:r>
          </a:p>
          <a:p>
            <a:pPr defTabSz="914400"/>
            <a:r>
              <a:rPr lang="fr-FR" sz="1400" i="1" kern="0" dirty="0">
                <a:solidFill>
                  <a:srgbClr val="4472C4">
                    <a:lumMod val="50000"/>
                  </a:srgbClr>
                </a:solidFill>
              </a:rPr>
              <a:t>Ne plus avoir peur de contribuer même si ce n’est pas parfait. </a:t>
            </a:r>
            <a:br>
              <a:rPr lang="fr-FR" sz="1400" kern="0" dirty="0">
                <a:solidFill>
                  <a:prstClr val="black"/>
                </a:solidFill>
              </a:rPr>
            </a:br>
            <a:endParaRPr lang="fr-FR" sz="1400" kern="0" dirty="0">
              <a:solidFill>
                <a:prstClr val="black"/>
              </a:solidFill>
            </a:endParaRPr>
          </a:p>
          <a:p>
            <a:pPr defTabSz="914400"/>
            <a:r>
              <a:rPr lang="fr-FR" sz="1400" kern="0" dirty="0">
                <a:solidFill>
                  <a:prstClr val="black"/>
                </a:solidFill>
              </a:rPr>
              <a:t>               Astuces pour améliorer mes </a:t>
            </a:r>
          </a:p>
          <a:p>
            <a:pPr defTabSz="914400"/>
            <a:r>
              <a:rPr lang="fr-FR" sz="1400" kern="0" dirty="0">
                <a:solidFill>
                  <a:prstClr val="black"/>
                </a:solidFill>
              </a:rPr>
              <a:t>               comportements collaboratifs :</a:t>
            </a:r>
          </a:p>
          <a:p>
            <a:pPr defTabSz="914400"/>
            <a:r>
              <a:rPr lang="fr-FR" sz="1400" i="1" kern="0" dirty="0">
                <a:solidFill>
                  <a:srgbClr val="4472C4">
                    <a:lumMod val="50000"/>
                  </a:srgbClr>
                </a:solidFill>
              </a:rPr>
              <a:t>- Mantras à me répéter « l’important n’est pas le résultat mais le chemin parcouru ensemble »</a:t>
            </a:r>
          </a:p>
          <a:p>
            <a:pPr defTabSz="914400"/>
            <a:r>
              <a:rPr lang="fr-FR" sz="1400" i="1" kern="0" dirty="0">
                <a:solidFill>
                  <a:srgbClr val="4472C4">
                    <a:lumMod val="50000"/>
                  </a:srgbClr>
                </a:solidFill>
              </a:rPr>
              <a:t>- Avant chaque contribution je vérifie qu’elle est facilement améliorable et modifiable (ex : fautes d’orthographes, imprécisions, mise en page moche)</a:t>
            </a:r>
            <a:br>
              <a:rPr lang="fr-FR" sz="1400" i="1" kern="0" dirty="0">
                <a:solidFill>
                  <a:srgbClr val="4472C4">
                    <a:lumMod val="50000"/>
                  </a:srgbClr>
                </a:solidFill>
              </a:rPr>
            </a:br>
            <a:r>
              <a:rPr lang="fr-FR" sz="1400" i="1" kern="0" dirty="0">
                <a:solidFill>
                  <a:srgbClr val="4472C4">
                    <a:lumMod val="50000"/>
                  </a:srgbClr>
                </a:solidFill>
              </a:rPr>
              <a:t>+ félicitations du groupe pour me rassurer</a:t>
            </a:r>
            <a:br>
              <a:rPr lang="fr-FR" sz="800" i="1" kern="0" dirty="0">
                <a:solidFill>
                  <a:srgbClr val="4472C4">
                    <a:lumMod val="50000"/>
                  </a:srgbClr>
                </a:solidFill>
              </a:rPr>
            </a:br>
            <a:r>
              <a:rPr lang="fr-FR" sz="800" i="1" kern="0" dirty="0">
                <a:solidFill>
                  <a:srgbClr val="4472C4">
                    <a:lumMod val="50000"/>
                  </a:srgbClr>
                </a:solidFill>
              </a:rPr>
              <a:t> </a:t>
            </a:r>
          </a:p>
        </p:txBody>
      </p:sp>
      <p:pic>
        <p:nvPicPr>
          <p:cNvPr id="52" name="Image 51">
            <a:extLst>
              <a:ext uri="{FF2B5EF4-FFF2-40B4-BE49-F238E27FC236}">
                <a16:creationId xmlns:a16="http://schemas.microsoft.com/office/drawing/2014/main" id="{DE50E1A0-E721-4126-ADC5-0BC85C983709}"/>
              </a:ext>
            </a:extLst>
          </p:cNvPr>
          <p:cNvPicPr>
            <a:picLocks noChangeAspect="1"/>
          </p:cNvPicPr>
          <p:nvPr/>
        </p:nvPicPr>
        <p:blipFill>
          <a:blip r:embed="rId8">
            <a:duotone>
              <a:srgbClr val="FFC000">
                <a:shade val="45000"/>
                <a:satMod val="135000"/>
              </a:srgbClr>
              <a:prstClr val="white"/>
            </a:duotone>
            <a:extLst>
              <a:ext uri="{28A0092B-C50C-407E-A947-70E740481C1C}">
                <a14:useLocalDpi xmlns:a14="http://schemas.microsoft.com/office/drawing/2010/main" val="0"/>
              </a:ext>
            </a:extLst>
          </a:blip>
          <a:stretch>
            <a:fillRect/>
          </a:stretch>
        </p:blipFill>
        <p:spPr>
          <a:xfrm>
            <a:off x="184141" y="21469557"/>
            <a:ext cx="627143" cy="635773"/>
          </a:xfrm>
          <a:prstGeom prst="rect">
            <a:avLst/>
          </a:prstGeom>
        </p:spPr>
      </p:pic>
      <p:pic>
        <p:nvPicPr>
          <p:cNvPr id="53" name="Image 52">
            <a:extLst>
              <a:ext uri="{FF2B5EF4-FFF2-40B4-BE49-F238E27FC236}">
                <a16:creationId xmlns:a16="http://schemas.microsoft.com/office/drawing/2014/main" id="{8404E356-F947-4F5A-9660-CF8D07E91271}"/>
              </a:ext>
            </a:extLst>
          </p:cNvPr>
          <p:cNvPicPr>
            <a:picLocks noChangeAspect="1"/>
          </p:cNvPicPr>
          <p:nvPr/>
        </p:nvPicPr>
        <p:blipFill>
          <a:blip r:embed="rId9">
            <a:duotone>
              <a:srgbClr val="ED7D31">
                <a:shade val="45000"/>
                <a:satMod val="135000"/>
              </a:srgbClr>
              <a:prstClr val="white"/>
            </a:duotone>
            <a:extLst>
              <a:ext uri="{28A0092B-C50C-407E-A947-70E740481C1C}">
                <a14:useLocalDpi xmlns:a14="http://schemas.microsoft.com/office/drawing/2010/main" val="0"/>
              </a:ext>
            </a:extLst>
          </a:blip>
          <a:stretch>
            <a:fillRect/>
          </a:stretch>
        </p:blipFill>
        <p:spPr>
          <a:xfrm>
            <a:off x="184141" y="20623857"/>
            <a:ext cx="517364" cy="524484"/>
          </a:xfrm>
          <a:prstGeom prst="rect">
            <a:avLst/>
          </a:prstGeom>
        </p:spPr>
      </p:pic>
      <p:pic>
        <p:nvPicPr>
          <p:cNvPr id="54" name="Image 53">
            <a:extLst>
              <a:ext uri="{FF2B5EF4-FFF2-40B4-BE49-F238E27FC236}">
                <a16:creationId xmlns:a16="http://schemas.microsoft.com/office/drawing/2014/main" id="{92945D9A-D2A9-4475-ACC7-D749E45725F1}"/>
              </a:ext>
            </a:extLst>
          </p:cNvPr>
          <p:cNvPicPr>
            <a:picLocks noChangeAspect="1"/>
          </p:cNvPicPr>
          <p:nvPr/>
        </p:nvPicPr>
        <p:blipFill>
          <a:blip r:embed="rId10">
            <a:duotone>
              <a:srgbClr val="4472C4">
                <a:shade val="45000"/>
                <a:satMod val="135000"/>
              </a:srgbClr>
              <a:prstClr val="white"/>
            </a:duotone>
            <a:extLst>
              <a:ext uri="{28A0092B-C50C-407E-A947-70E740481C1C}">
                <a14:useLocalDpi xmlns:a14="http://schemas.microsoft.com/office/drawing/2010/main" val="0"/>
              </a:ext>
            </a:extLst>
          </a:blip>
          <a:stretch>
            <a:fillRect/>
          </a:stretch>
        </p:blipFill>
        <p:spPr>
          <a:xfrm>
            <a:off x="212791" y="19219621"/>
            <a:ext cx="445335" cy="451463"/>
          </a:xfrm>
          <a:prstGeom prst="rect">
            <a:avLst/>
          </a:prstGeom>
        </p:spPr>
      </p:pic>
      <p:pic>
        <p:nvPicPr>
          <p:cNvPr id="55" name="Image 54">
            <a:extLst>
              <a:ext uri="{FF2B5EF4-FFF2-40B4-BE49-F238E27FC236}">
                <a16:creationId xmlns:a16="http://schemas.microsoft.com/office/drawing/2014/main" id="{0B9BDDCE-BF50-4650-9E74-CD75B2CB85CC}"/>
              </a:ext>
            </a:extLst>
          </p:cNvPr>
          <p:cNvPicPr>
            <a:picLocks noChangeAspect="1"/>
          </p:cNvPicPr>
          <p:nvPr/>
        </p:nvPicPr>
        <p:blipFill>
          <a:blip r:embed="rId11">
            <a:duotone>
              <a:srgbClr val="70AD47">
                <a:shade val="45000"/>
                <a:satMod val="135000"/>
              </a:srgbClr>
              <a:prstClr val="white"/>
            </a:duotone>
            <a:extLst>
              <a:ext uri="{28A0092B-C50C-407E-A947-70E740481C1C}">
                <a14:useLocalDpi xmlns:a14="http://schemas.microsoft.com/office/drawing/2010/main" val="0"/>
              </a:ext>
            </a:extLst>
          </a:blip>
          <a:stretch>
            <a:fillRect/>
          </a:stretch>
        </p:blipFill>
        <p:spPr>
          <a:xfrm>
            <a:off x="189900" y="17805536"/>
            <a:ext cx="445336" cy="451464"/>
          </a:xfrm>
          <a:prstGeom prst="rect">
            <a:avLst/>
          </a:prstGeom>
        </p:spPr>
      </p:pic>
      <p:grpSp>
        <p:nvGrpSpPr>
          <p:cNvPr id="56" name="Groupe 55">
            <a:extLst>
              <a:ext uri="{FF2B5EF4-FFF2-40B4-BE49-F238E27FC236}">
                <a16:creationId xmlns:a16="http://schemas.microsoft.com/office/drawing/2014/main" id="{69EA47DA-2224-4026-A8F8-41ABC32391B3}"/>
              </a:ext>
            </a:extLst>
          </p:cNvPr>
          <p:cNvGrpSpPr/>
          <p:nvPr/>
        </p:nvGrpSpPr>
        <p:grpSpPr>
          <a:xfrm>
            <a:off x="4087942" y="16936253"/>
            <a:ext cx="3942080" cy="6801860"/>
            <a:chOff x="4019972" y="74234"/>
            <a:chExt cx="3942080" cy="6709529"/>
          </a:xfrm>
        </p:grpSpPr>
        <p:sp>
          <p:nvSpPr>
            <p:cNvPr id="63" name="ZoneTexte 62">
              <a:extLst>
                <a:ext uri="{FF2B5EF4-FFF2-40B4-BE49-F238E27FC236}">
                  <a16:creationId xmlns:a16="http://schemas.microsoft.com/office/drawing/2014/main" id="{E76CC8EE-080C-4750-8A63-AF1AD93B6B81}"/>
                </a:ext>
              </a:extLst>
            </p:cNvPr>
            <p:cNvSpPr txBox="1"/>
            <p:nvPr/>
          </p:nvSpPr>
          <p:spPr>
            <a:xfrm>
              <a:off x="4019972" y="74234"/>
              <a:ext cx="3942080" cy="6709529"/>
            </a:xfrm>
            <a:prstGeom prst="rect">
              <a:avLst/>
            </a:prstGeom>
            <a:noFill/>
            <a:ln>
              <a:solidFill>
                <a:sysClr val="windowText" lastClr="000000"/>
              </a:solidFill>
            </a:ln>
          </p:spPr>
          <p:txBody>
            <a:bodyPr wrap="square" rtlCol="0">
              <a:spAutoFit/>
            </a:bodyPr>
            <a:lstStyle/>
            <a:p>
              <a:pPr defTabSz="914400"/>
              <a:br>
                <a:rPr lang="fr-FR" sz="1400" kern="0" dirty="0">
                  <a:solidFill>
                    <a:prstClr val="black"/>
                  </a:solidFill>
                </a:rPr>
              </a:br>
              <a:r>
                <a:rPr lang="fr-FR" sz="1400" kern="0" dirty="0">
                  <a:solidFill>
                    <a:prstClr val="black"/>
                  </a:solidFill>
                </a:rPr>
                <a:t>Prénom :………………………………………………………………</a:t>
              </a:r>
            </a:p>
            <a:p>
              <a:pPr defTabSz="914400"/>
              <a:endParaRPr lang="fr-FR" sz="1400" kern="0" dirty="0">
                <a:solidFill>
                  <a:prstClr val="black"/>
                </a:solidFill>
              </a:endParaRPr>
            </a:p>
            <a:p>
              <a:pPr defTabSz="914400"/>
              <a:r>
                <a:rPr lang="fr-FR" sz="1400" kern="0" dirty="0">
                  <a:solidFill>
                    <a:prstClr val="black"/>
                  </a:solidFill>
                </a:rPr>
                <a:t>Tendance :...............................................................</a:t>
              </a:r>
            </a:p>
            <a:p>
              <a:pPr defTabSz="914400"/>
              <a:endParaRPr lang="fr-FR" sz="1400" kern="0" dirty="0">
                <a:solidFill>
                  <a:prstClr val="black"/>
                </a:solidFill>
              </a:endParaRPr>
            </a:p>
            <a:p>
              <a:pPr defTabSz="914400"/>
              <a:endParaRPr lang="fr-FR" sz="1400" kern="0" dirty="0">
                <a:solidFill>
                  <a:prstClr val="black"/>
                </a:solidFill>
              </a:endParaRPr>
            </a:p>
            <a:p>
              <a:pPr defTabSz="914400"/>
              <a:r>
                <a:rPr lang="fr-FR" sz="1400" kern="0" dirty="0">
                  <a:solidFill>
                    <a:prstClr val="black"/>
                  </a:solidFill>
                </a:rPr>
                <a:t>           Comportements favorisants la collaboration :</a:t>
              </a:r>
            </a:p>
            <a:p>
              <a:pPr defTabSz="914400"/>
              <a:r>
                <a:rPr lang="fr-FR" sz="1400" kern="0" dirty="0">
                  <a:solidFill>
                    <a:prstClr val="black"/>
                  </a:solidFill>
                </a:rPr>
                <a:t>................................................................................................................................................................................................................................................................................................................................................</a:t>
              </a:r>
            </a:p>
            <a:p>
              <a:pPr defTabSz="914400"/>
              <a:br>
                <a:rPr lang="fr-FR" sz="800" kern="0" dirty="0">
                  <a:solidFill>
                    <a:prstClr val="black"/>
                  </a:solidFill>
                </a:rPr>
              </a:br>
              <a:r>
                <a:rPr lang="fr-FR" sz="1400" kern="0" dirty="0">
                  <a:solidFill>
                    <a:prstClr val="black"/>
                  </a:solidFill>
                </a:rPr>
                <a:t>             </a:t>
              </a:r>
            </a:p>
            <a:p>
              <a:pPr defTabSz="914400"/>
              <a:r>
                <a:rPr lang="fr-FR" sz="1400" kern="0" dirty="0">
                  <a:solidFill>
                    <a:prstClr val="black"/>
                  </a:solidFill>
                </a:rPr>
                <a:t>            Comportements limitants la collaboration :</a:t>
              </a:r>
            </a:p>
            <a:p>
              <a:pPr defTabSz="914400"/>
              <a:r>
                <a:rPr lang="fr-FR" sz="1400" kern="0" dirty="0">
                  <a:solidFill>
                    <a:prstClr val="black"/>
                  </a:solidFill>
                </a:rPr>
                <a:t>................................................................................................................................................................................................................................................................................................................................................</a:t>
              </a:r>
            </a:p>
            <a:p>
              <a:pPr defTabSz="914400"/>
              <a:br>
                <a:rPr lang="fr-FR" sz="800" kern="0" dirty="0">
                  <a:solidFill>
                    <a:prstClr val="black"/>
                  </a:solidFill>
                </a:rPr>
              </a:br>
              <a:br>
                <a:rPr lang="fr-FR" sz="1400" kern="0" dirty="0">
                  <a:solidFill>
                    <a:prstClr val="black"/>
                  </a:solidFill>
                </a:rPr>
              </a:br>
              <a:r>
                <a:rPr lang="fr-FR" sz="1400" kern="0" dirty="0">
                  <a:solidFill>
                    <a:prstClr val="black"/>
                  </a:solidFill>
                </a:rPr>
                <a:t>              J’aimerais que le groupe m’aide à :</a:t>
              </a:r>
            </a:p>
            <a:p>
              <a:pPr defTabSz="914400"/>
              <a:r>
                <a:rPr lang="fr-FR" sz="1400" kern="0" dirty="0">
                  <a:solidFill>
                    <a:prstClr val="black"/>
                  </a:solidFill>
                </a:rPr>
                <a:t>………………………………………….………………...........................................................................................................</a:t>
              </a:r>
            </a:p>
            <a:p>
              <a:pPr defTabSz="914400"/>
              <a:endParaRPr lang="fr-FR" sz="800" kern="0" dirty="0">
                <a:solidFill>
                  <a:prstClr val="black"/>
                </a:solidFill>
              </a:endParaRPr>
            </a:p>
            <a:p>
              <a:pPr defTabSz="914400"/>
              <a:endParaRPr lang="fr-FR" sz="1400" kern="0" dirty="0">
                <a:solidFill>
                  <a:prstClr val="black"/>
                </a:solidFill>
              </a:endParaRPr>
            </a:p>
            <a:p>
              <a:pPr defTabSz="914400"/>
              <a:r>
                <a:rPr lang="fr-FR" sz="1400" kern="0" dirty="0">
                  <a:solidFill>
                    <a:prstClr val="black"/>
                  </a:solidFill>
                </a:rPr>
                <a:t>               Astuces pour améliorer mes </a:t>
              </a:r>
            </a:p>
            <a:p>
              <a:pPr defTabSz="914400"/>
              <a:r>
                <a:rPr lang="fr-FR" sz="1400" kern="0" dirty="0">
                  <a:solidFill>
                    <a:prstClr val="black"/>
                  </a:solidFill>
                </a:rPr>
                <a:t>               comportements collaboratifs :</a:t>
              </a:r>
            </a:p>
            <a:p>
              <a:pPr defTabSz="914400"/>
              <a:r>
                <a:rPr lang="fr-FR" sz="1400" kern="0" dirty="0">
                  <a:solidFill>
                    <a:prstClr val="black"/>
                  </a:solidFill>
                </a:rPr>
                <a:t>...............................................................................................................................................................................................................................................................................................................................................</a:t>
              </a:r>
              <a:endParaRPr lang="fr-FR" kern="0" dirty="0">
                <a:solidFill>
                  <a:prstClr val="black"/>
                </a:solidFill>
              </a:endParaRPr>
            </a:p>
          </p:txBody>
        </p:sp>
        <p:pic>
          <p:nvPicPr>
            <p:cNvPr id="64" name="Image 63">
              <a:extLst>
                <a:ext uri="{FF2B5EF4-FFF2-40B4-BE49-F238E27FC236}">
                  <a16:creationId xmlns:a16="http://schemas.microsoft.com/office/drawing/2014/main" id="{34477DB8-C259-4E59-9E45-C6C62360CD9E}"/>
                </a:ext>
              </a:extLst>
            </p:cNvPr>
            <p:cNvPicPr>
              <a:picLocks noChangeAspect="1"/>
            </p:cNvPicPr>
            <p:nvPr/>
          </p:nvPicPr>
          <p:blipFill>
            <a:blip r:embed="rId8">
              <a:duotone>
                <a:srgbClr val="FFC000">
                  <a:shade val="45000"/>
                  <a:satMod val="135000"/>
                </a:srgbClr>
                <a:prstClr val="white"/>
              </a:duotone>
              <a:extLst>
                <a:ext uri="{28A0092B-C50C-407E-A947-70E740481C1C}">
                  <a14:useLocalDpi xmlns:a14="http://schemas.microsoft.com/office/drawing/2010/main" val="0"/>
                </a:ext>
              </a:extLst>
            </a:blip>
            <a:stretch>
              <a:fillRect/>
            </a:stretch>
          </p:blipFill>
          <p:spPr>
            <a:xfrm>
              <a:off x="4062742" y="4980124"/>
              <a:ext cx="627143" cy="627143"/>
            </a:xfrm>
            <a:prstGeom prst="rect">
              <a:avLst/>
            </a:prstGeom>
          </p:spPr>
        </p:pic>
        <p:pic>
          <p:nvPicPr>
            <p:cNvPr id="65" name="Image 64">
              <a:extLst>
                <a:ext uri="{FF2B5EF4-FFF2-40B4-BE49-F238E27FC236}">
                  <a16:creationId xmlns:a16="http://schemas.microsoft.com/office/drawing/2014/main" id="{846EFFAE-D6C5-4A29-A84A-0821902D6760}"/>
                </a:ext>
              </a:extLst>
            </p:cNvPr>
            <p:cNvPicPr>
              <a:picLocks noChangeAspect="1"/>
            </p:cNvPicPr>
            <p:nvPr/>
          </p:nvPicPr>
          <p:blipFill>
            <a:blip r:embed="rId9">
              <a:duotone>
                <a:srgbClr val="ED7D31">
                  <a:shade val="45000"/>
                  <a:satMod val="135000"/>
                </a:srgbClr>
                <a:prstClr val="white"/>
              </a:duotone>
              <a:extLst>
                <a:ext uri="{28A0092B-C50C-407E-A947-70E740481C1C}">
                  <a14:useLocalDpi xmlns:a14="http://schemas.microsoft.com/office/drawing/2010/main" val="0"/>
                </a:ext>
              </a:extLst>
            </a:blip>
            <a:stretch>
              <a:fillRect/>
            </a:stretch>
          </p:blipFill>
          <p:spPr>
            <a:xfrm>
              <a:off x="4133447" y="3997908"/>
              <a:ext cx="517364" cy="517364"/>
            </a:xfrm>
            <a:prstGeom prst="rect">
              <a:avLst/>
            </a:prstGeom>
          </p:spPr>
        </p:pic>
        <p:pic>
          <p:nvPicPr>
            <p:cNvPr id="66" name="Image 65">
              <a:extLst>
                <a:ext uri="{FF2B5EF4-FFF2-40B4-BE49-F238E27FC236}">
                  <a16:creationId xmlns:a16="http://schemas.microsoft.com/office/drawing/2014/main" id="{579DE98C-42A2-4592-887C-B0FF3686CDD0}"/>
                </a:ext>
              </a:extLst>
            </p:cNvPr>
            <p:cNvPicPr>
              <a:picLocks noChangeAspect="1"/>
            </p:cNvPicPr>
            <p:nvPr/>
          </p:nvPicPr>
          <p:blipFill>
            <a:blip r:embed="rId10">
              <a:duotone>
                <a:srgbClr val="4472C4">
                  <a:shade val="45000"/>
                  <a:satMod val="135000"/>
                </a:srgbClr>
                <a:prstClr val="white"/>
              </a:duotone>
              <a:extLst>
                <a:ext uri="{28A0092B-C50C-407E-A947-70E740481C1C}">
                  <a14:useLocalDpi xmlns:a14="http://schemas.microsoft.com/office/drawing/2010/main" val="0"/>
                </a:ext>
              </a:extLst>
            </a:blip>
            <a:stretch>
              <a:fillRect/>
            </a:stretch>
          </p:blipFill>
          <p:spPr>
            <a:xfrm>
              <a:off x="4127389" y="2600089"/>
              <a:ext cx="445335" cy="445335"/>
            </a:xfrm>
            <a:prstGeom prst="rect">
              <a:avLst/>
            </a:prstGeom>
          </p:spPr>
        </p:pic>
        <p:pic>
          <p:nvPicPr>
            <p:cNvPr id="67" name="Image 66">
              <a:extLst>
                <a:ext uri="{FF2B5EF4-FFF2-40B4-BE49-F238E27FC236}">
                  <a16:creationId xmlns:a16="http://schemas.microsoft.com/office/drawing/2014/main" id="{E0B472ED-5D1B-49E2-BE55-2595B91E1E39}"/>
                </a:ext>
              </a:extLst>
            </p:cNvPr>
            <p:cNvPicPr>
              <a:picLocks noChangeAspect="1"/>
            </p:cNvPicPr>
            <p:nvPr/>
          </p:nvPicPr>
          <p:blipFill>
            <a:blip r:embed="rId11">
              <a:duotone>
                <a:srgbClr val="70AD47">
                  <a:shade val="45000"/>
                  <a:satMod val="135000"/>
                </a:srgbClr>
                <a:prstClr val="white"/>
              </a:duotone>
              <a:extLst>
                <a:ext uri="{28A0092B-C50C-407E-A947-70E740481C1C}">
                  <a14:useLocalDpi xmlns:a14="http://schemas.microsoft.com/office/drawing/2010/main" val="0"/>
                </a:ext>
              </a:extLst>
            </a:blip>
            <a:stretch>
              <a:fillRect/>
            </a:stretch>
          </p:blipFill>
          <p:spPr>
            <a:xfrm>
              <a:off x="4078557" y="1202270"/>
              <a:ext cx="445336" cy="445336"/>
            </a:xfrm>
            <a:prstGeom prst="rect">
              <a:avLst/>
            </a:prstGeom>
          </p:spPr>
        </p:pic>
      </p:grpSp>
      <p:grpSp>
        <p:nvGrpSpPr>
          <p:cNvPr id="57" name="Groupe 56">
            <a:extLst>
              <a:ext uri="{FF2B5EF4-FFF2-40B4-BE49-F238E27FC236}">
                <a16:creationId xmlns:a16="http://schemas.microsoft.com/office/drawing/2014/main" id="{693C1988-0370-4FFE-9640-441FB4AD4093}"/>
              </a:ext>
            </a:extLst>
          </p:cNvPr>
          <p:cNvGrpSpPr/>
          <p:nvPr/>
        </p:nvGrpSpPr>
        <p:grpSpPr>
          <a:xfrm>
            <a:off x="8031816" y="16936252"/>
            <a:ext cx="3942080" cy="6801860"/>
            <a:chOff x="4019972" y="74234"/>
            <a:chExt cx="3942080" cy="6709529"/>
          </a:xfrm>
        </p:grpSpPr>
        <p:sp>
          <p:nvSpPr>
            <p:cNvPr id="58" name="ZoneTexte 57">
              <a:extLst>
                <a:ext uri="{FF2B5EF4-FFF2-40B4-BE49-F238E27FC236}">
                  <a16:creationId xmlns:a16="http://schemas.microsoft.com/office/drawing/2014/main" id="{16DE2CA6-906B-41D5-A7EC-3ACD3DCA936F}"/>
                </a:ext>
              </a:extLst>
            </p:cNvPr>
            <p:cNvSpPr txBox="1"/>
            <p:nvPr/>
          </p:nvSpPr>
          <p:spPr>
            <a:xfrm>
              <a:off x="4019972" y="74234"/>
              <a:ext cx="3942080" cy="6709529"/>
            </a:xfrm>
            <a:prstGeom prst="rect">
              <a:avLst/>
            </a:prstGeom>
            <a:noFill/>
            <a:ln>
              <a:solidFill>
                <a:sysClr val="windowText" lastClr="000000"/>
              </a:solidFill>
            </a:ln>
          </p:spPr>
          <p:txBody>
            <a:bodyPr wrap="square" rtlCol="0">
              <a:spAutoFit/>
            </a:bodyPr>
            <a:lstStyle/>
            <a:p>
              <a:pPr defTabSz="914400"/>
              <a:br>
                <a:rPr lang="fr-FR" sz="1400" kern="0" dirty="0">
                  <a:solidFill>
                    <a:prstClr val="black"/>
                  </a:solidFill>
                </a:rPr>
              </a:br>
              <a:r>
                <a:rPr lang="fr-FR" sz="1400" kern="0" dirty="0">
                  <a:solidFill>
                    <a:prstClr val="black"/>
                  </a:solidFill>
                </a:rPr>
                <a:t>Prénom :………………………………………………………………</a:t>
              </a:r>
            </a:p>
            <a:p>
              <a:pPr defTabSz="914400"/>
              <a:endParaRPr lang="fr-FR" sz="1400" kern="0" dirty="0">
                <a:solidFill>
                  <a:prstClr val="black"/>
                </a:solidFill>
              </a:endParaRPr>
            </a:p>
            <a:p>
              <a:pPr defTabSz="914400"/>
              <a:r>
                <a:rPr lang="fr-FR" sz="1400" kern="0" dirty="0">
                  <a:solidFill>
                    <a:prstClr val="black"/>
                  </a:solidFill>
                </a:rPr>
                <a:t>Tendance :...............................................................</a:t>
              </a:r>
            </a:p>
            <a:p>
              <a:pPr defTabSz="914400"/>
              <a:endParaRPr lang="fr-FR" sz="1400" kern="0" dirty="0">
                <a:solidFill>
                  <a:prstClr val="black"/>
                </a:solidFill>
              </a:endParaRPr>
            </a:p>
            <a:p>
              <a:pPr defTabSz="914400"/>
              <a:endParaRPr lang="fr-FR" sz="1400" kern="0" dirty="0">
                <a:solidFill>
                  <a:prstClr val="black"/>
                </a:solidFill>
              </a:endParaRPr>
            </a:p>
            <a:p>
              <a:pPr defTabSz="914400"/>
              <a:r>
                <a:rPr lang="fr-FR" sz="1400" kern="0" dirty="0">
                  <a:solidFill>
                    <a:prstClr val="black"/>
                  </a:solidFill>
                </a:rPr>
                <a:t>           Comportements favorisants la collaboration :</a:t>
              </a:r>
            </a:p>
            <a:p>
              <a:pPr defTabSz="914400"/>
              <a:r>
                <a:rPr lang="fr-FR" sz="1400" kern="0" dirty="0">
                  <a:solidFill>
                    <a:prstClr val="black"/>
                  </a:solidFill>
                </a:rPr>
                <a:t>................................................................................................................................................................................................................................................................................................................................................</a:t>
              </a:r>
            </a:p>
            <a:p>
              <a:pPr defTabSz="914400"/>
              <a:br>
                <a:rPr lang="fr-FR" sz="800" kern="0" dirty="0">
                  <a:solidFill>
                    <a:prstClr val="black"/>
                  </a:solidFill>
                </a:rPr>
              </a:br>
              <a:r>
                <a:rPr lang="fr-FR" sz="1400" kern="0" dirty="0">
                  <a:solidFill>
                    <a:prstClr val="black"/>
                  </a:solidFill>
                </a:rPr>
                <a:t>             </a:t>
              </a:r>
            </a:p>
            <a:p>
              <a:pPr defTabSz="914400"/>
              <a:r>
                <a:rPr lang="fr-FR" sz="1400" kern="0" dirty="0">
                  <a:solidFill>
                    <a:prstClr val="black"/>
                  </a:solidFill>
                </a:rPr>
                <a:t>            Comportements limitants la collaboration :</a:t>
              </a:r>
            </a:p>
            <a:p>
              <a:pPr defTabSz="914400"/>
              <a:r>
                <a:rPr lang="fr-FR" sz="1400" kern="0" dirty="0">
                  <a:solidFill>
                    <a:prstClr val="black"/>
                  </a:solidFill>
                </a:rPr>
                <a:t>................................................................................................................................................................................................................................................................................................................................................</a:t>
              </a:r>
            </a:p>
            <a:p>
              <a:pPr defTabSz="914400"/>
              <a:br>
                <a:rPr lang="fr-FR" sz="800" kern="0" dirty="0">
                  <a:solidFill>
                    <a:prstClr val="black"/>
                  </a:solidFill>
                </a:rPr>
              </a:br>
              <a:br>
                <a:rPr lang="fr-FR" sz="1400" kern="0" dirty="0">
                  <a:solidFill>
                    <a:prstClr val="black"/>
                  </a:solidFill>
                </a:rPr>
              </a:br>
              <a:r>
                <a:rPr lang="fr-FR" sz="1400" kern="0" dirty="0">
                  <a:solidFill>
                    <a:prstClr val="black"/>
                  </a:solidFill>
                </a:rPr>
                <a:t>              J’aimerais que le groupe m’aide à :</a:t>
              </a:r>
            </a:p>
            <a:p>
              <a:pPr defTabSz="914400"/>
              <a:r>
                <a:rPr lang="fr-FR" sz="1400" kern="0" dirty="0">
                  <a:solidFill>
                    <a:prstClr val="black"/>
                  </a:solidFill>
                </a:rPr>
                <a:t>………………………………………….………………...........................................................................................................</a:t>
              </a:r>
            </a:p>
            <a:p>
              <a:pPr defTabSz="914400"/>
              <a:endParaRPr lang="fr-FR" sz="800" kern="0" dirty="0">
                <a:solidFill>
                  <a:prstClr val="black"/>
                </a:solidFill>
              </a:endParaRPr>
            </a:p>
            <a:p>
              <a:pPr defTabSz="914400"/>
              <a:endParaRPr lang="fr-FR" sz="1400" kern="0" dirty="0">
                <a:solidFill>
                  <a:prstClr val="black"/>
                </a:solidFill>
              </a:endParaRPr>
            </a:p>
            <a:p>
              <a:pPr defTabSz="914400"/>
              <a:r>
                <a:rPr lang="fr-FR" sz="1400" kern="0" dirty="0">
                  <a:solidFill>
                    <a:prstClr val="black"/>
                  </a:solidFill>
                </a:rPr>
                <a:t>               Astuces pour améliorer mes </a:t>
              </a:r>
            </a:p>
            <a:p>
              <a:pPr defTabSz="914400"/>
              <a:r>
                <a:rPr lang="fr-FR" sz="1400" kern="0" dirty="0">
                  <a:solidFill>
                    <a:prstClr val="black"/>
                  </a:solidFill>
                </a:rPr>
                <a:t>               comportements collaboratifs :</a:t>
              </a:r>
            </a:p>
            <a:p>
              <a:pPr defTabSz="914400"/>
              <a:r>
                <a:rPr lang="fr-FR" sz="1400" kern="0" dirty="0">
                  <a:solidFill>
                    <a:prstClr val="black"/>
                  </a:solidFill>
                </a:rPr>
                <a:t>...............................................................................................................................................................................................................................................................................................................................................</a:t>
              </a:r>
              <a:endParaRPr lang="fr-FR" kern="0" dirty="0">
                <a:solidFill>
                  <a:prstClr val="black"/>
                </a:solidFill>
              </a:endParaRPr>
            </a:p>
          </p:txBody>
        </p:sp>
        <p:pic>
          <p:nvPicPr>
            <p:cNvPr id="59" name="Image 58">
              <a:extLst>
                <a:ext uri="{FF2B5EF4-FFF2-40B4-BE49-F238E27FC236}">
                  <a16:creationId xmlns:a16="http://schemas.microsoft.com/office/drawing/2014/main" id="{33F4D122-3DF3-49DE-A6DF-FA3C347FCD04}"/>
                </a:ext>
              </a:extLst>
            </p:cNvPr>
            <p:cNvPicPr>
              <a:picLocks noChangeAspect="1"/>
            </p:cNvPicPr>
            <p:nvPr/>
          </p:nvPicPr>
          <p:blipFill>
            <a:blip r:embed="rId8">
              <a:duotone>
                <a:srgbClr val="FFC000">
                  <a:shade val="45000"/>
                  <a:satMod val="135000"/>
                </a:srgbClr>
                <a:prstClr val="white"/>
              </a:duotone>
              <a:extLst>
                <a:ext uri="{28A0092B-C50C-407E-A947-70E740481C1C}">
                  <a14:useLocalDpi xmlns:a14="http://schemas.microsoft.com/office/drawing/2010/main" val="0"/>
                </a:ext>
              </a:extLst>
            </a:blip>
            <a:stretch>
              <a:fillRect/>
            </a:stretch>
          </p:blipFill>
          <p:spPr>
            <a:xfrm>
              <a:off x="4062742" y="4980124"/>
              <a:ext cx="627143" cy="627143"/>
            </a:xfrm>
            <a:prstGeom prst="rect">
              <a:avLst/>
            </a:prstGeom>
          </p:spPr>
        </p:pic>
        <p:pic>
          <p:nvPicPr>
            <p:cNvPr id="60" name="Image 59">
              <a:extLst>
                <a:ext uri="{FF2B5EF4-FFF2-40B4-BE49-F238E27FC236}">
                  <a16:creationId xmlns:a16="http://schemas.microsoft.com/office/drawing/2014/main" id="{8516B9C8-8B5B-4D72-A766-861F6690237B}"/>
                </a:ext>
              </a:extLst>
            </p:cNvPr>
            <p:cNvPicPr>
              <a:picLocks noChangeAspect="1"/>
            </p:cNvPicPr>
            <p:nvPr/>
          </p:nvPicPr>
          <p:blipFill>
            <a:blip r:embed="rId9">
              <a:duotone>
                <a:srgbClr val="ED7D31">
                  <a:shade val="45000"/>
                  <a:satMod val="135000"/>
                </a:srgbClr>
                <a:prstClr val="white"/>
              </a:duotone>
              <a:extLst>
                <a:ext uri="{28A0092B-C50C-407E-A947-70E740481C1C}">
                  <a14:useLocalDpi xmlns:a14="http://schemas.microsoft.com/office/drawing/2010/main" val="0"/>
                </a:ext>
              </a:extLst>
            </a:blip>
            <a:stretch>
              <a:fillRect/>
            </a:stretch>
          </p:blipFill>
          <p:spPr>
            <a:xfrm>
              <a:off x="4133447" y="3997908"/>
              <a:ext cx="517364" cy="517364"/>
            </a:xfrm>
            <a:prstGeom prst="rect">
              <a:avLst/>
            </a:prstGeom>
          </p:spPr>
        </p:pic>
        <p:pic>
          <p:nvPicPr>
            <p:cNvPr id="61" name="Image 60">
              <a:extLst>
                <a:ext uri="{FF2B5EF4-FFF2-40B4-BE49-F238E27FC236}">
                  <a16:creationId xmlns:a16="http://schemas.microsoft.com/office/drawing/2014/main" id="{33988E31-7F8F-4657-8840-9685E8B73756}"/>
                </a:ext>
              </a:extLst>
            </p:cNvPr>
            <p:cNvPicPr>
              <a:picLocks noChangeAspect="1"/>
            </p:cNvPicPr>
            <p:nvPr/>
          </p:nvPicPr>
          <p:blipFill>
            <a:blip r:embed="rId10">
              <a:duotone>
                <a:srgbClr val="4472C4">
                  <a:shade val="45000"/>
                  <a:satMod val="135000"/>
                </a:srgbClr>
                <a:prstClr val="white"/>
              </a:duotone>
              <a:extLst>
                <a:ext uri="{28A0092B-C50C-407E-A947-70E740481C1C}">
                  <a14:useLocalDpi xmlns:a14="http://schemas.microsoft.com/office/drawing/2010/main" val="0"/>
                </a:ext>
              </a:extLst>
            </a:blip>
            <a:stretch>
              <a:fillRect/>
            </a:stretch>
          </p:blipFill>
          <p:spPr>
            <a:xfrm>
              <a:off x="4127389" y="2600089"/>
              <a:ext cx="445335" cy="445335"/>
            </a:xfrm>
            <a:prstGeom prst="rect">
              <a:avLst/>
            </a:prstGeom>
          </p:spPr>
        </p:pic>
        <p:pic>
          <p:nvPicPr>
            <p:cNvPr id="62" name="Image 61">
              <a:extLst>
                <a:ext uri="{FF2B5EF4-FFF2-40B4-BE49-F238E27FC236}">
                  <a16:creationId xmlns:a16="http://schemas.microsoft.com/office/drawing/2014/main" id="{A5AEA1FB-05B2-466B-842B-384E2E97B0C0}"/>
                </a:ext>
              </a:extLst>
            </p:cNvPr>
            <p:cNvPicPr>
              <a:picLocks noChangeAspect="1"/>
            </p:cNvPicPr>
            <p:nvPr/>
          </p:nvPicPr>
          <p:blipFill>
            <a:blip r:embed="rId11">
              <a:duotone>
                <a:srgbClr val="70AD47">
                  <a:shade val="45000"/>
                  <a:satMod val="135000"/>
                </a:srgbClr>
                <a:prstClr val="white"/>
              </a:duotone>
              <a:extLst>
                <a:ext uri="{28A0092B-C50C-407E-A947-70E740481C1C}">
                  <a14:useLocalDpi xmlns:a14="http://schemas.microsoft.com/office/drawing/2010/main" val="0"/>
                </a:ext>
              </a:extLst>
            </a:blip>
            <a:stretch>
              <a:fillRect/>
            </a:stretch>
          </p:blipFill>
          <p:spPr>
            <a:xfrm>
              <a:off x="4078557" y="1202270"/>
              <a:ext cx="445336" cy="445336"/>
            </a:xfrm>
            <a:prstGeom prst="rect">
              <a:avLst/>
            </a:prstGeom>
          </p:spPr>
        </p:pic>
      </p:grpSp>
      <p:grpSp>
        <p:nvGrpSpPr>
          <p:cNvPr id="71" name="Groupe 70">
            <a:extLst>
              <a:ext uri="{FF2B5EF4-FFF2-40B4-BE49-F238E27FC236}">
                <a16:creationId xmlns:a16="http://schemas.microsoft.com/office/drawing/2014/main" id="{0CF65AFA-7427-4E03-A498-50699943925B}"/>
              </a:ext>
            </a:extLst>
          </p:cNvPr>
          <p:cNvGrpSpPr/>
          <p:nvPr/>
        </p:nvGrpSpPr>
        <p:grpSpPr>
          <a:xfrm>
            <a:off x="378783" y="11628758"/>
            <a:ext cx="970320" cy="546460"/>
            <a:chOff x="5804553" y="5030184"/>
            <a:chExt cx="970320" cy="546460"/>
          </a:xfrm>
        </p:grpSpPr>
        <p:sp>
          <p:nvSpPr>
            <p:cNvPr id="72" name="ZoneTexte 71">
              <a:extLst>
                <a:ext uri="{FF2B5EF4-FFF2-40B4-BE49-F238E27FC236}">
                  <a16:creationId xmlns:a16="http://schemas.microsoft.com/office/drawing/2014/main" id="{4218339C-D2EB-4FF8-9441-17095B8D1443}"/>
                </a:ext>
              </a:extLst>
            </p:cNvPr>
            <p:cNvSpPr txBox="1"/>
            <p:nvPr/>
          </p:nvSpPr>
          <p:spPr>
            <a:xfrm>
              <a:off x="5804553" y="5330423"/>
              <a:ext cx="970320" cy="246221"/>
            </a:xfrm>
            <a:prstGeom prst="rect">
              <a:avLst/>
            </a:prstGeom>
            <a:noFill/>
          </p:spPr>
          <p:txBody>
            <a:bodyPr wrap="square" rtlCol="0">
              <a:spAutoFit/>
            </a:bodyPr>
            <a:lstStyle/>
            <a:p>
              <a:pPr algn="ctr"/>
              <a:r>
                <a:rPr lang="fr-FR" sz="1000" dirty="0">
                  <a:solidFill>
                    <a:schemeClr val="accent4">
                      <a:lumMod val="75000"/>
                    </a:schemeClr>
                  </a:solidFill>
                  <a:latin typeface="Luciole" panose="020B0500020200000003" pitchFamily="34" charset="0"/>
                </a:rPr>
                <a:t>35 - 45 min</a:t>
              </a:r>
            </a:p>
          </p:txBody>
        </p:sp>
        <p:pic>
          <p:nvPicPr>
            <p:cNvPr id="73" name="Image 72">
              <a:extLst>
                <a:ext uri="{FF2B5EF4-FFF2-40B4-BE49-F238E27FC236}">
                  <a16:creationId xmlns:a16="http://schemas.microsoft.com/office/drawing/2014/main" id="{370CF187-FF1A-4CFA-A9CC-C23DAB0BAD75}"/>
                </a:ext>
              </a:extLst>
            </p:cNvPr>
            <p:cNvPicPr>
              <a:picLocks noChangeAspect="1"/>
            </p:cNvPicPr>
            <p:nvPr/>
          </p:nvPicPr>
          <p:blipFill>
            <a:blip r:embed="rId3">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6135122" y="5030184"/>
              <a:ext cx="239219" cy="239219"/>
            </a:xfrm>
            <a:prstGeom prst="rect">
              <a:avLst/>
            </a:prstGeom>
          </p:spPr>
        </p:pic>
      </p:grpSp>
      <p:grpSp>
        <p:nvGrpSpPr>
          <p:cNvPr id="74" name="Groupe 73">
            <a:extLst>
              <a:ext uri="{FF2B5EF4-FFF2-40B4-BE49-F238E27FC236}">
                <a16:creationId xmlns:a16="http://schemas.microsoft.com/office/drawing/2014/main" id="{E7E24491-6F15-42AF-8A02-B4DBAE0F6E34}"/>
              </a:ext>
            </a:extLst>
          </p:cNvPr>
          <p:cNvGrpSpPr/>
          <p:nvPr/>
        </p:nvGrpSpPr>
        <p:grpSpPr>
          <a:xfrm>
            <a:off x="344882" y="9597964"/>
            <a:ext cx="934314" cy="525856"/>
            <a:chOff x="5812366" y="5030184"/>
            <a:chExt cx="934314" cy="525856"/>
          </a:xfrm>
        </p:grpSpPr>
        <p:sp>
          <p:nvSpPr>
            <p:cNvPr id="75" name="ZoneTexte 74">
              <a:extLst>
                <a:ext uri="{FF2B5EF4-FFF2-40B4-BE49-F238E27FC236}">
                  <a16:creationId xmlns:a16="http://schemas.microsoft.com/office/drawing/2014/main" id="{BE64CDEB-A528-46B9-AC3E-4DAF6E065A86}"/>
                </a:ext>
              </a:extLst>
            </p:cNvPr>
            <p:cNvSpPr txBox="1"/>
            <p:nvPr/>
          </p:nvSpPr>
          <p:spPr>
            <a:xfrm>
              <a:off x="5812366" y="5309819"/>
              <a:ext cx="934314" cy="246221"/>
            </a:xfrm>
            <a:prstGeom prst="rect">
              <a:avLst/>
            </a:prstGeom>
            <a:noFill/>
          </p:spPr>
          <p:txBody>
            <a:bodyPr wrap="square" rtlCol="0">
              <a:spAutoFit/>
            </a:bodyPr>
            <a:lstStyle/>
            <a:p>
              <a:pPr algn="ctr"/>
              <a:r>
                <a:rPr lang="fr-FR" sz="1000" dirty="0">
                  <a:solidFill>
                    <a:schemeClr val="accent4">
                      <a:lumMod val="75000"/>
                    </a:schemeClr>
                  </a:solidFill>
                  <a:latin typeface="Luciole" panose="020B0500020200000003" pitchFamily="34" charset="0"/>
                </a:rPr>
                <a:t>15-20 min</a:t>
              </a:r>
            </a:p>
          </p:txBody>
        </p:sp>
        <p:pic>
          <p:nvPicPr>
            <p:cNvPr id="76" name="Image 75">
              <a:extLst>
                <a:ext uri="{FF2B5EF4-FFF2-40B4-BE49-F238E27FC236}">
                  <a16:creationId xmlns:a16="http://schemas.microsoft.com/office/drawing/2014/main" id="{A276DFE3-EAC0-45CE-A453-738F9C7CBD9E}"/>
                </a:ext>
              </a:extLst>
            </p:cNvPr>
            <p:cNvPicPr>
              <a:picLocks noChangeAspect="1"/>
            </p:cNvPicPr>
            <p:nvPr/>
          </p:nvPicPr>
          <p:blipFill>
            <a:blip r:embed="rId3">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6135122" y="5030184"/>
              <a:ext cx="239219" cy="239219"/>
            </a:xfrm>
            <a:prstGeom prst="rect">
              <a:avLst/>
            </a:prstGeom>
          </p:spPr>
        </p:pic>
      </p:grpSp>
      <p:sp>
        <p:nvSpPr>
          <p:cNvPr id="77" name="ZoneTexte 76">
            <a:extLst>
              <a:ext uri="{FF2B5EF4-FFF2-40B4-BE49-F238E27FC236}">
                <a16:creationId xmlns:a16="http://schemas.microsoft.com/office/drawing/2014/main" id="{F8DDF167-D114-4F56-8B44-459AE6D5FD63}"/>
              </a:ext>
            </a:extLst>
          </p:cNvPr>
          <p:cNvSpPr txBox="1"/>
          <p:nvPr/>
        </p:nvSpPr>
        <p:spPr>
          <a:xfrm>
            <a:off x="178806" y="5371559"/>
            <a:ext cx="1773242" cy="307777"/>
          </a:xfrm>
          <a:prstGeom prst="rect">
            <a:avLst/>
          </a:prstGeom>
          <a:noFill/>
        </p:spPr>
        <p:txBody>
          <a:bodyPr wrap="none" rtlCol="0">
            <a:spAutoFit/>
          </a:bodyPr>
          <a:lstStyle/>
          <a:p>
            <a:r>
              <a:rPr lang="fr-FR" sz="1400" b="1" dirty="0">
                <a:latin typeface="Luciole" panose="020B0500020200000003" pitchFamily="34" charset="0"/>
              </a:rPr>
              <a:t>DEROULEMENT :</a:t>
            </a:r>
          </a:p>
        </p:txBody>
      </p:sp>
      <p:grpSp>
        <p:nvGrpSpPr>
          <p:cNvPr id="84" name="Groupe 83">
            <a:extLst>
              <a:ext uri="{FF2B5EF4-FFF2-40B4-BE49-F238E27FC236}">
                <a16:creationId xmlns:a16="http://schemas.microsoft.com/office/drawing/2014/main" id="{CC403A21-8799-44C7-94C9-525E85F517E8}"/>
              </a:ext>
            </a:extLst>
          </p:cNvPr>
          <p:cNvGrpSpPr/>
          <p:nvPr/>
        </p:nvGrpSpPr>
        <p:grpSpPr>
          <a:xfrm>
            <a:off x="457174" y="25098883"/>
            <a:ext cx="11269503" cy="6828931"/>
            <a:chOff x="500055" y="20976025"/>
            <a:chExt cx="11269503" cy="6828931"/>
          </a:xfrm>
        </p:grpSpPr>
        <p:sp>
          <p:nvSpPr>
            <p:cNvPr id="79" name="ZoneTexte 3">
              <a:extLst>
                <a:ext uri="{FF2B5EF4-FFF2-40B4-BE49-F238E27FC236}">
                  <a16:creationId xmlns:a16="http://schemas.microsoft.com/office/drawing/2014/main" id="{E9115CD6-BF5A-43D5-BE69-31D9FB2C46D6}"/>
                </a:ext>
              </a:extLst>
            </p:cNvPr>
            <p:cNvSpPr txBox="1"/>
            <p:nvPr/>
          </p:nvSpPr>
          <p:spPr>
            <a:xfrm>
              <a:off x="500055" y="20976025"/>
              <a:ext cx="3819439" cy="3970315"/>
            </a:xfrm>
            <a:prstGeom prst="rect">
              <a:avLst/>
            </a:prstGeom>
            <a:noFill/>
            <a:ln w="9528" cap="flat">
              <a:solidFill>
                <a:srgbClr val="000000"/>
              </a:solidFill>
              <a:prstDash val="solid"/>
              <a:miter/>
            </a:ln>
          </p:spPr>
          <p:txBody>
            <a:bodyPr vert="horz" wrap="square" lIns="91440" tIns="45720" rIns="91440" bIns="45720" anchor="t" anchorCtr="0" compatLnSpc="1">
              <a:spAutoFit/>
            </a:bodyPr>
            <a:lstStyle/>
            <a:p>
              <a:pPr algn="ctr" defTabSz="914400">
                <a:defRPr sz="1800" b="0" i="0" u="none" strike="noStrike" kern="0" cap="none" spc="0" baseline="0">
                  <a:solidFill>
                    <a:srgbClr val="000000"/>
                  </a:solidFill>
                  <a:uFillTx/>
                </a:defRPr>
              </a:pPr>
              <a:r>
                <a:rPr lang="fr-FR" sz="1200" b="1" i="1" kern="0">
                  <a:solidFill>
                    <a:srgbClr val="000000"/>
                  </a:solidFill>
                </a:rPr>
                <a:t>Personnage </a:t>
              </a:r>
              <a:br>
                <a:rPr lang="fr-FR" sz="1200" b="1" i="1" kern="0">
                  <a:solidFill>
                    <a:srgbClr val="000000"/>
                  </a:solidFill>
                </a:rPr>
              </a:br>
              <a:r>
                <a:rPr lang="fr-FR" sz="1200" b="1" kern="0">
                  <a:solidFill>
                    <a:srgbClr val="4472C4"/>
                  </a:solidFill>
                </a:rPr>
                <a:t>Le Super Héro</a:t>
              </a:r>
            </a:p>
            <a:p>
              <a:pPr algn="ctr" defTabSz="914400">
                <a:defRPr sz="1800" b="0" i="0" u="none" strike="noStrike" kern="0" cap="none" spc="0" baseline="0">
                  <a:solidFill>
                    <a:srgbClr val="000000"/>
                  </a:solidFill>
                  <a:uFillTx/>
                </a:defRPr>
              </a:pPr>
              <a:endParaRPr lang="fr-FR" sz="1200" b="1" kern="0">
                <a:solidFill>
                  <a:srgbClr val="4472C4"/>
                </a:solidFill>
              </a:endParaRPr>
            </a:p>
            <a:p>
              <a:pPr defTabSz="914400">
                <a:defRPr sz="1800" b="0" i="0" u="none" strike="noStrike" kern="0" cap="none" spc="0" baseline="0">
                  <a:solidFill>
                    <a:srgbClr val="000000"/>
                  </a:solidFill>
                  <a:uFillTx/>
                </a:defRPr>
              </a:pPr>
              <a:r>
                <a:rPr lang="fr-FR" sz="1200" b="1" kern="0">
                  <a:solidFill>
                    <a:srgbClr val="000000"/>
                  </a:solidFill>
                </a:rPr>
                <a:t>Son objectif</a:t>
              </a:r>
              <a:endParaRPr lang="fr-FR" sz="1200" b="1" i="1" kern="0">
                <a:solidFill>
                  <a:srgbClr val="000000"/>
                </a:solidFill>
              </a:endParaRPr>
            </a:p>
            <a:p>
              <a:pPr defTabSz="914400">
                <a:defRPr sz="1800" b="0" i="0" u="none" strike="noStrike" kern="0" cap="none" spc="0" baseline="0">
                  <a:solidFill>
                    <a:srgbClr val="000000"/>
                  </a:solidFill>
                  <a:uFillTx/>
                </a:defRPr>
              </a:pPr>
              <a:r>
                <a:rPr lang="fr-FR" sz="1200" b="1" kern="0">
                  <a:solidFill>
                    <a:srgbClr val="4472C4"/>
                  </a:solidFill>
                </a:rPr>
                <a:t>Sauver tout le monde : ses collègues, sa structure....</a:t>
              </a:r>
            </a:p>
            <a:p>
              <a:pPr defTabSz="914400">
                <a:defRPr sz="1800" b="0" i="0" u="none" strike="noStrike" kern="0" cap="none" spc="0" baseline="0">
                  <a:solidFill>
                    <a:srgbClr val="000000"/>
                  </a:solidFill>
                  <a:uFillTx/>
                </a:defRPr>
              </a:pPr>
              <a:r>
                <a:rPr lang="fr-FR" sz="1200" b="1" kern="0">
                  <a:solidFill>
                    <a:srgbClr val="000000"/>
                  </a:solidFill>
                </a:rPr>
                <a:t>Ses motivations / ses besoins </a:t>
              </a:r>
            </a:p>
            <a:p>
              <a:pPr defTabSz="914400">
                <a:defRPr sz="1800" b="0" i="0" u="none" strike="noStrike" kern="0" cap="none" spc="0" baseline="0">
                  <a:solidFill>
                    <a:srgbClr val="000000"/>
                  </a:solidFill>
                  <a:uFillTx/>
                </a:defRPr>
              </a:pPr>
              <a:r>
                <a:rPr lang="fr-FR" sz="1200" kern="0">
                  <a:solidFill>
                    <a:srgbClr val="000000"/>
                  </a:solidFill>
                </a:rPr>
                <a:t>- Aider son prochain, toujours prêt à défendre toutes les causes</a:t>
              </a:r>
            </a:p>
            <a:p>
              <a:pPr defTabSz="914400">
                <a:defRPr sz="1800" b="0" i="0" u="none" strike="noStrike" kern="0" cap="none" spc="0" baseline="0">
                  <a:solidFill>
                    <a:srgbClr val="000000"/>
                  </a:solidFill>
                  <a:uFillTx/>
                </a:defRPr>
              </a:pPr>
              <a:r>
                <a:rPr lang="fr-FR" sz="1200" kern="0">
                  <a:solidFill>
                    <a:srgbClr val="000000"/>
                  </a:solidFill>
                </a:rPr>
                <a:t>- Se rendre indispensable, se mettre en avant et parfois en danger (consciemment ou pas).</a:t>
              </a:r>
            </a:p>
            <a:p>
              <a:pPr defTabSz="914400">
                <a:defRPr sz="1800" b="0" i="0" u="none" strike="noStrike" kern="0" cap="none" spc="0" baseline="0">
                  <a:solidFill>
                    <a:srgbClr val="000000"/>
                  </a:solidFill>
                  <a:uFillTx/>
                </a:defRPr>
              </a:pPr>
              <a:r>
                <a:rPr lang="fr-FR" sz="1200" b="1" kern="0">
                  <a:solidFill>
                    <a:srgbClr val="000000"/>
                  </a:solidFill>
                </a:rPr>
                <a:t>Ses peurs/ ses craintes </a:t>
              </a:r>
            </a:p>
            <a:p>
              <a:pPr defTabSz="914400">
                <a:defRPr sz="1800" b="0" i="0" u="none" strike="noStrike" kern="0" cap="none" spc="0" baseline="0">
                  <a:solidFill>
                    <a:srgbClr val="000000"/>
                  </a:solidFill>
                  <a:uFillTx/>
                </a:defRPr>
              </a:pPr>
              <a:r>
                <a:rPr lang="fr-FR" sz="1200" kern="0">
                  <a:solidFill>
                    <a:srgbClr val="000000"/>
                  </a:solidFill>
                </a:rPr>
                <a:t>Que ses collègues n’aillent pas bien, que la structure ferme, que le réseau s’éteigne...</a:t>
              </a:r>
            </a:p>
            <a:p>
              <a:pPr defTabSz="914400">
                <a:defRPr sz="1800" b="0" i="0" u="none" strike="noStrike" kern="0" cap="none" spc="0" baseline="0">
                  <a:solidFill>
                    <a:srgbClr val="000000"/>
                  </a:solidFill>
                  <a:uFillTx/>
                </a:defRPr>
              </a:pPr>
              <a:r>
                <a:rPr lang="fr-FR" sz="1200" b="1" kern="0">
                  <a:solidFill>
                    <a:srgbClr val="000000"/>
                  </a:solidFill>
                </a:rPr>
                <a:t>Ses comportements </a:t>
              </a:r>
            </a:p>
            <a:p>
              <a:pPr defTabSz="914400">
                <a:defRPr sz="1800" b="0" i="0" u="none" strike="noStrike" kern="0" cap="none" spc="0" baseline="0">
                  <a:solidFill>
                    <a:srgbClr val="000000"/>
                  </a:solidFill>
                  <a:uFillTx/>
                </a:defRPr>
              </a:pPr>
              <a:r>
                <a:rPr lang="fr-FR" sz="1200" kern="0">
                  <a:solidFill>
                    <a:srgbClr val="000000"/>
                  </a:solidFill>
                </a:rPr>
                <a:t>Il va proposer son aide tout le temps, sur tous les sujets. Il n’est pas sûr que l’autre soit capable, ait le temps, donc il va faire à sa place pour l’aider.</a:t>
              </a:r>
            </a:p>
            <a:p>
              <a:pPr defTabSz="914400">
                <a:defRPr sz="1800" b="0" i="0" u="none" strike="noStrike" kern="0" cap="none" spc="0" baseline="0">
                  <a:solidFill>
                    <a:srgbClr val="000000"/>
                  </a:solidFill>
                  <a:uFillTx/>
                </a:defRPr>
              </a:pPr>
              <a:r>
                <a:rPr lang="fr-FR" sz="1200" kern="0">
                  <a:solidFill>
                    <a:srgbClr val="000000"/>
                  </a:solidFill>
                </a:rPr>
                <a:t>Phrase type : “Veux-tu que je t’aide pour avancer sur ton dossier / projet ?” (voire, fait à la place de…)</a:t>
              </a:r>
            </a:p>
            <a:p>
              <a:pPr defTabSz="914400">
                <a:defRPr sz="1800" b="0" i="0" u="none" strike="noStrike" kern="0" cap="none" spc="0" baseline="0">
                  <a:solidFill>
                    <a:srgbClr val="000000"/>
                  </a:solidFill>
                  <a:uFillTx/>
                </a:defRPr>
              </a:pPr>
              <a:r>
                <a:rPr lang="fr-FR" sz="1200" kern="0">
                  <a:solidFill>
                    <a:srgbClr val="000000"/>
                  </a:solidFill>
                </a:rPr>
                <a:t>Gestuelle : compassion (tête inclinée), bien ancré au sol, sûr de lui.</a:t>
              </a:r>
            </a:p>
          </p:txBody>
        </p:sp>
        <p:sp>
          <p:nvSpPr>
            <p:cNvPr id="80" name="ZoneTexte 4">
              <a:extLst>
                <a:ext uri="{FF2B5EF4-FFF2-40B4-BE49-F238E27FC236}">
                  <a16:creationId xmlns:a16="http://schemas.microsoft.com/office/drawing/2014/main" id="{B862B13F-3B18-4834-95E4-A0BD997C9611}"/>
                </a:ext>
              </a:extLst>
            </p:cNvPr>
            <p:cNvSpPr txBox="1"/>
            <p:nvPr/>
          </p:nvSpPr>
          <p:spPr>
            <a:xfrm>
              <a:off x="4319494" y="20976025"/>
              <a:ext cx="3630625" cy="3046991"/>
            </a:xfrm>
            <a:prstGeom prst="rect">
              <a:avLst/>
            </a:prstGeom>
            <a:noFill/>
            <a:ln w="9528" cap="flat">
              <a:solidFill>
                <a:srgbClr val="000000"/>
              </a:solidFill>
              <a:prstDash val="solid"/>
              <a:miter/>
            </a:ln>
          </p:spPr>
          <p:txBody>
            <a:bodyPr vert="horz" wrap="square" lIns="91440" tIns="45720" rIns="91440" bIns="45720" anchor="t" anchorCtr="0" compatLnSpc="1">
              <a:spAutoFit/>
            </a:bodyPr>
            <a:lstStyle/>
            <a:p>
              <a:pPr algn="ctr" defTabSz="914400">
                <a:defRPr sz="1800" b="0" i="0" u="none" strike="noStrike" kern="0" cap="none" spc="0" baseline="0">
                  <a:solidFill>
                    <a:srgbClr val="000000"/>
                  </a:solidFill>
                  <a:uFillTx/>
                </a:defRPr>
              </a:pPr>
              <a:r>
                <a:rPr lang="fr-FR" sz="1200" b="1" i="1" kern="0">
                  <a:solidFill>
                    <a:srgbClr val="000000"/>
                  </a:solidFill>
                </a:rPr>
                <a:t>Personnage </a:t>
              </a:r>
            </a:p>
            <a:p>
              <a:pPr algn="ctr" defTabSz="914400">
                <a:defRPr sz="1800" b="0" i="0" u="none" strike="noStrike" kern="0" cap="none" spc="0" baseline="0">
                  <a:solidFill>
                    <a:srgbClr val="000000"/>
                  </a:solidFill>
                  <a:uFillTx/>
                </a:defRPr>
              </a:pPr>
              <a:r>
                <a:rPr lang="fr-FR" sz="1200" b="1" kern="0">
                  <a:solidFill>
                    <a:srgbClr val="4472C4"/>
                  </a:solidFill>
                </a:rPr>
                <a:t>L’optimiste</a:t>
              </a:r>
            </a:p>
            <a:p>
              <a:pPr defTabSz="914400">
                <a:defRPr sz="1800" b="0" i="0" u="none" strike="noStrike" kern="0" cap="none" spc="0" baseline="0">
                  <a:solidFill>
                    <a:srgbClr val="000000"/>
                  </a:solidFill>
                  <a:uFillTx/>
                </a:defRPr>
              </a:pPr>
              <a:endParaRPr lang="fr-FR" sz="1200" b="1" kern="0">
                <a:solidFill>
                  <a:srgbClr val="000000"/>
                </a:solidFill>
              </a:endParaRPr>
            </a:p>
            <a:p>
              <a:pPr defTabSz="914400">
                <a:defRPr sz="1800" b="0" i="0" u="none" strike="noStrike" kern="0" cap="none" spc="0" baseline="0">
                  <a:solidFill>
                    <a:srgbClr val="000000"/>
                  </a:solidFill>
                  <a:uFillTx/>
                </a:defRPr>
              </a:pPr>
              <a:r>
                <a:rPr lang="fr-FR" sz="1200" b="1" kern="0">
                  <a:solidFill>
                    <a:srgbClr val="000000"/>
                  </a:solidFill>
                </a:rPr>
                <a:t>Son objectif</a:t>
              </a:r>
              <a:endParaRPr lang="fr-FR" sz="1200" b="1" i="1" kern="0">
                <a:solidFill>
                  <a:srgbClr val="000000"/>
                </a:solidFill>
              </a:endParaRPr>
            </a:p>
            <a:p>
              <a:pPr defTabSz="914400">
                <a:defRPr sz="1800" b="0" i="0" u="none" strike="noStrike" kern="0" cap="none" spc="0" baseline="0">
                  <a:solidFill>
                    <a:srgbClr val="000000"/>
                  </a:solidFill>
                  <a:uFillTx/>
                </a:defRPr>
              </a:pPr>
              <a:r>
                <a:rPr lang="fr-FR" sz="1200" b="1" kern="0">
                  <a:solidFill>
                    <a:srgbClr val="4472C4"/>
                  </a:solidFill>
                </a:rPr>
                <a:t>Que tout se passe bien ! Faire décompresser le groupe, trouver des solutions</a:t>
              </a:r>
            </a:p>
            <a:p>
              <a:pPr defTabSz="914400">
                <a:defRPr sz="1800" b="0" i="0" u="none" strike="noStrike" kern="0" cap="none" spc="0" baseline="0">
                  <a:solidFill>
                    <a:srgbClr val="000000"/>
                  </a:solidFill>
                  <a:uFillTx/>
                </a:defRPr>
              </a:pPr>
              <a:r>
                <a:rPr lang="fr-FR" sz="1200" b="1" kern="0">
                  <a:solidFill>
                    <a:srgbClr val="000000"/>
                  </a:solidFill>
                </a:rPr>
                <a:t>Ses motivations / ses besoins </a:t>
              </a:r>
            </a:p>
            <a:p>
              <a:pPr defTabSz="914400">
                <a:defRPr sz="1800" b="0" i="0" u="none" strike="noStrike" kern="0" cap="none" spc="0" baseline="0">
                  <a:solidFill>
                    <a:srgbClr val="000000"/>
                  </a:solidFill>
                  <a:uFillTx/>
                </a:defRPr>
              </a:pPr>
              <a:r>
                <a:rPr lang="fr-FR" sz="1200" kern="0">
                  <a:solidFill>
                    <a:srgbClr val="000000"/>
                  </a:solidFill>
                </a:rPr>
                <a:t>Rendre la vie plus belle pour tous et pour lui-même, relativiser et voir les choses positivement</a:t>
              </a:r>
            </a:p>
            <a:p>
              <a:pPr defTabSz="914400">
                <a:defRPr sz="1800" b="0" i="0" u="none" strike="noStrike" kern="0" cap="none" spc="0" baseline="0">
                  <a:solidFill>
                    <a:srgbClr val="000000"/>
                  </a:solidFill>
                  <a:uFillTx/>
                </a:defRPr>
              </a:pPr>
              <a:r>
                <a:rPr lang="fr-FR" sz="1200" b="1" kern="0">
                  <a:solidFill>
                    <a:srgbClr val="000000"/>
                  </a:solidFill>
                </a:rPr>
                <a:t>Ses peurs/ ses craintes </a:t>
              </a:r>
            </a:p>
            <a:p>
              <a:pPr defTabSz="914400">
                <a:defRPr sz="1800" b="0" i="0" u="none" strike="noStrike" kern="0" cap="none" spc="0" baseline="0">
                  <a:solidFill>
                    <a:srgbClr val="000000"/>
                  </a:solidFill>
                  <a:uFillTx/>
                </a:defRPr>
              </a:pPr>
              <a:r>
                <a:rPr lang="fr-FR" sz="1200" kern="0">
                  <a:solidFill>
                    <a:srgbClr val="000000"/>
                  </a:solidFill>
                </a:rPr>
                <a:t>Que les choses se passent mal ! </a:t>
              </a:r>
              <a:r>
                <a:rPr lang="fr-FR" sz="1200" i="1" kern="0">
                  <a:solidFill>
                    <a:srgbClr val="000000"/>
                  </a:solidFill>
                </a:rPr>
                <a:t>Sombrer dans le stress, que les gens s’engueulent ou soient violents</a:t>
              </a:r>
              <a:endParaRPr lang="fr-FR" sz="1200" kern="0">
                <a:solidFill>
                  <a:srgbClr val="000000"/>
                </a:solidFill>
              </a:endParaRPr>
            </a:p>
            <a:p>
              <a:pPr defTabSz="914400">
                <a:defRPr sz="1800" b="0" i="0" u="none" strike="noStrike" kern="0" cap="none" spc="0" baseline="0">
                  <a:solidFill>
                    <a:srgbClr val="000000"/>
                  </a:solidFill>
                  <a:uFillTx/>
                </a:defRPr>
              </a:pPr>
              <a:r>
                <a:rPr lang="fr-FR" sz="1200" b="1" kern="0">
                  <a:solidFill>
                    <a:srgbClr val="000000"/>
                  </a:solidFill>
                </a:rPr>
                <a:t>Ses comportements</a:t>
              </a:r>
            </a:p>
            <a:p>
              <a:pPr defTabSz="914400">
                <a:defRPr sz="1800" b="0" i="0" u="none" strike="noStrike" kern="0" cap="none" spc="0" baseline="0">
                  <a:solidFill>
                    <a:srgbClr val="000000"/>
                  </a:solidFill>
                  <a:uFillTx/>
                </a:defRPr>
              </a:pPr>
              <a:r>
                <a:rPr lang="fr-FR" sz="1200" kern="0">
                  <a:solidFill>
                    <a:srgbClr val="000000"/>
                  </a:solidFill>
                </a:rPr>
                <a:t>“Le point positif dans tout ça c’est que…” </a:t>
              </a:r>
            </a:p>
            <a:p>
              <a:pPr defTabSz="914400">
                <a:defRPr sz="1800" b="0" i="0" u="none" strike="noStrike" kern="0" cap="none" spc="0" baseline="0">
                  <a:solidFill>
                    <a:srgbClr val="000000"/>
                  </a:solidFill>
                  <a:uFillTx/>
                </a:defRPr>
              </a:pPr>
              <a:r>
                <a:rPr lang="fr-FR" sz="1200" kern="0">
                  <a:solidFill>
                    <a:srgbClr val="000000"/>
                  </a:solidFill>
                </a:rPr>
                <a:t>“Allez, il n’y a pas de problèmes ! Que des solutions !”</a:t>
              </a:r>
            </a:p>
            <a:p>
              <a:pPr defTabSz="914400">
                <a:defRPr sz="1800" b="0" i="0" u="none" strike="noStrike" kern="0" cap="none" spc="0" baseline="0">
                  <a:solidFill>
                    <a:srgbClr val="000000"/>
                  </a:solidFill>
                  <a:uFillTx/>
                </a:defRPr>
              </a:pPr>
              <a:r>
                <a:rPr lang="fr-FR" sz="1200" kern="0">
                  <a:solidFill>
                    <a:srgbClr val="000000"/>
                  </a:solidFill>
                </a:rPr>
                <a:t>Gestuelle : Souris tout le temps.</a:t>
              </a:r>
            </a:p>
          </p:txBody>
        </p:sp>
        <p:sp>
          <p:nvSpPr>
            <p:cNvPr id="81" name="ZoneTexte 5">
              <a:extLst>
                <a:ext uri="{FF2B5EF4-FFF2-40B4-BE49-F238E27FC236}">
                  <a16:creationId xmlns:a16="http://schemas.microsoft.com/office/drawing/2014/main" id="{4BA26A5E-8D9C-4CD8-9554-7FFAB37D4302}"/>
                </a:ext>
              </a:extLst>
            </p:cNvPr>
            <p:cNvSpPr txBox="1"/>
            <p:nvPr/>
          </p:nvSpPr>
          <p:spPr>
            <a:xfrm>
              <a:off x="7950119" y="20976025"/>
              <a:ext cx="3819439" cy="3600989"/>
            </a:xfrm>
            <a:prstGeom prst="rect">
              <a:avLst/>
            </a:prstGeom>
            <a:noFill/>
            <a:ln w="9528" cap="flat">
              <a:solidFill>
                <a:srgbClr val="000000"/>
              </a:solidFill>
              <a:prstDash val="solid"/>
              <a:miter/>
            </a:ln>
          </p:spPr>
          <p:txBody>
            <a:bodyPr vert="horz" wrap="square" lIns="91440" tIns="45720" rIns="91440" bIns="45720" anchor="t" anchorCtr="0" compatLnSpc="1">
              <a:spAutoFit/>
            </a:bodyPr>
            <a:lstStyle/>
            <a:p>
              <a:pPr algn="ctr" defTabSz="914400">
                <a:defRPr sz="1800" b="0" i="0" u="none" strike="noStrike" kern="0" cap="none" spc="0" baseline="0">
                  <a:solidFill>
                    <a:srgbClr val="000000"/>
                  </a:solidFill>
                  <a:uFillTx/>
                </a:defRPr>
              </a:pPr>
              <a:r>
                <a:rPr lang="fr-FR" sz="1200" b="1" i="1" kern="0">
                  <a:solidFill>
                    <a:srgbClr val="000000"/>
                  </a:solidFill>
                </a:rPr>
                <a:t>Personnage </a:t>
              </a:r>
              <a:br>
                <a:rPr lang="fr-FR" sz="1200" b="1" i="1" kern="0">
                  <a:solidFill>
                    <a:srgbClr val="000000"/>
                  </a:solidFill>
                </a:rPr>
              </a:br>
              <a:r>
                <a:rPr lang="fr-FR" sz="1200" b="1" kern="0">
                  <a:solidFill>
                    <a:srgbClr val="4472C4"/>
                  </a:solidFill>
                </a:rPr>
                <a:t>Le perfectionniste</a:t>
              </a:r>
              <a:br>
                <a:rPr lang="fr-FR" sz="1200" b="1" kern="0">
                  <a:solidFill>
                    <a:srgbClr val="4472C4"/>
                  </a:solidFill>
                </a:rPr>
              </a:br>
              <a:endParaRPr lang="fr-FR" sz="1200" b="1" kern="0">
                <a:solidFill>
                  <a:srgbClr val="4472C4"/>
                </a:solidFill>
              </a:endParaRPr>
            </a:p>
            <a:p>
              <a:pPr defTabSz="914400">
                <a:defRPr sz="1800" b="0" i="0" u="none" strike="noStrike" kern="0" cap="none" spc="0" baseline="0">
                  <a:solidFill>
                    <a:srgbClr val="000000"/>
                  </a:solidFill>
                  <a:uFillTx/>
                </a:defRPr>
              </a:pPr>
              <a:r>
                <a:rPr lang="fr-FR" sz="1200" b="1" kern="0">
                  <a:solidFill>
                    <a:srgbClr val="000000"/>
                  </a:solidFill>
                </a:rPr>
                <a:t>Son objectif</a:t>
              </a:r>
              <a:endParaRPr lang="fr-FR" sz="1200" b="1" i="1" kern="0">
                <a:solidFill>
                  <a:srgbClr val="000000"/>
                </a:solidFill>
              </a:endParaRPr>
            </a:p>
            <a:p>
              <a:pPr defTabSz="914400">
                <a:defRPr sz="1800" b="0" i="0" u="none" strike="noStrike" kern="0" cap="none" spc="0" baseline="0">
                  <a:solidFill>
                    <a:srgbClr val="000000"/>
                  </a:solidFill>
                  <a:uFillTx/>
                </a:defRPr>
              </a:pPr>
              <a:r>
                <a:rPr lang="fr-FR" sz="1200" b="1" kern="0">
                  <a:solidFill>
                    <a:srgbClr val="4472C4"/>
                  </a:solidFill>
                </a:rPr>
                <a:t>Faire le mieux possible</a:t>
              </a:r>
            </a:p>
            <a:p>
              <a:pPr defTabSz="914400">
                <a:defRPr sz="1800" b="0" i="0" u="none" strike="noStrike" kern="0" cap="none" spc="0" baseline="0">
                  <a:solidFill>
                    <a:srgbClr val="000000"/>
                  </a:solidFill>
                  <a:uFillTx/>
                </a:defRPr>
              </a:pPr>
              <a:r>
                <a:rPr lang="fr-FR" sz="1200" b="1" kern="0">
                  <a:solidFill>
                    <a:srgbClr val="000000"/>
                  </a:solidFill>
                </a:rPr>
                <a:t>Ses motivations / ses besoins </a:t>
              </a:r>
            </a:p>
            <a:p>
              <a:pPr defTabSz="914400">
                <a:defRPr sz="1800" b="0" i="0" u="none" strike="noStrike" kern="0" cap="none" spc="0" baseline="0">
                  <a:solidFill>
                    <a:srgbClr val="000000"/>
                  </a:solidFill>
                  <a:uFillTx/>
                </a:defRPr>
              </a:pPr>
              <a:r>
                <a:rPr lang="fr-FR" sz="1200" kern="0">
                  <a:solidFill>
                    <a:srgbClr val="000000"/>
                  </a:solidFill>
                </a:rPr>
                <a:t>Que tout soit parfait… Il est ambitieux (mais peut-être un peu trop)</a:t>
              </a:r>
            </a:p>
            <a:p>
              <a:pPr defTabSz="914400">
                <a:defRPr sz="1800" b="0" i="0" u="none" strike="noStrike" kern="0" cap="none" spc="0" baseline="0">
                  <a:solidFill>
                    <a:srgbClr val="000000"/>
                  </a:solidFill>
                  <a:uFillTx/>
                </a:defRPr>
              </a:pPr>
              <a:r>
                <a:rPr lang="fr-FR" sz="1200" b="1" kern="0">
                  <a:solidFill>
                    <a:srgbClr val="000000"/>
                  </a:solidFill>
                </a:rPr>
                <a:t>Ses peurs/ ses craintes </a:t>
              </a:r>
            </a:p>
            <a:p>
              <a:pPr defTabSz="914400">
                <a:defRPr sz="1800" b="0" i="0" u="none" strike="noStrike" kern="0" cap="none" spc="0" baseline="0">
                  <a:solidFill>
                    <a:srgbClr val="000000"/>
                  </a:solidFill>
                  <a:uFillTx/>
                </a:defRPr>
              </a:pPr>
              <a:r>
                <a:rPr lang="fr-FR" sz="1200" kern="0">
                  <a:solidFill>
                    <a:srgbClr val="000000"/>
                  </a:solidFill>
                </a:rPr>
                <a:t>Que le groupe / projet ne soit pas à la hauteur de ses attentes. Et vues ses ambitions, il sera obligatoirement déçu.</a:t>
              </a:r>
            </a:p>
            <a:p>
              <a:pPr defTabSz="914400">
                <a:defRPr sz="1800" b="0" i="0" u="none" strike="noStrike" kern="0" cap="none" spc="0" baseline="0">
                  <a:solidFill>
                    <a:srgbClr val="000000"/>
                  </a:solidFill>
                  <a:uFillTx/>
                </a:defRPr>
              </a:pPr>
              <a:r>
                <a:rPr lang="fr-FR" sz="1200" b="1" kern="0">
                  <a:solidFill>
                    <a:srgbClr val="000000"/>
                  </a:solidFill>
                </a:rPr>
                <a:t>Ses comportements</a:t>
              </a:r>
              <a:br>
                <a:rPr lang="fr-FR" sz="1200" kern="0">
                  <a:solidFill>
                    <a:srgbClr val="000000"/>
                  </a:solidFill>
                </a:rPr>
              </a:br>
              <a:r>
                <a:rPr lang="fr-FR" sz="1200" kern="0">
                  <a:solidFill>
                    <a:srgbClr val="000000"/>
                  </a:solidFill>
                </a:rPr>
                <a:t>  Il est ambitieux, vise l’inaccessible et est incapable de se réjouir des réussites du groupe.</a:t>
              </a:r>
            </a:p>
            <a:p>
              <a:pPr defTabSz="914400">
                <a:defRPr sz="1800" b="0" i="0" u="none" strike="noStrike" kern="0" cap="none" spc="0" baseline="0">
                  <a:solidFill>
                    <a:srgbClr val="000000"/>
                  </a:solidFill>
                  <a:uFillTx/>
                </a:defRPr>
              </a:pPr>
              <a:r>
                <a:rPr lang="fr-FR" sz="1200" kern="0">
                  <a:solidFill>
                    <a:srgbClr val="000000"/>
                  </a:solidFill>
                </a:rPr>
                <a:t>Phrase type : Mais on peut faire mieux que ça !</a:t>
              </a:r>
            </a:p>
            <a:p>
              <a:pPr defTabSz="914400">
                <a:defRPr sz="1800" b="0" i="0" u="none" strike="noStrike" kern="0" cap="none" spc="0" baseline="0">
                  <a:solidFill>
                    <a:srgbClr val="000000"/>
                  </a:solidFill>
                  <a:uFillTx/>
                </a:defRPr>
              </a:pPr>
              <a:r>
                <a:rPr lang="fr-FR" sz="1200" kern="0">
                  <a:solidFill>
                    <a:srgbClr val="000000"/>
                  </a:solidFill>
                </a:rPr>
                <a:t>Gestuelle : Enflammé quand il se projette - Démotivé quand il se confronte à ce qui est faisable et ce qui ne l’est pas. </a:t>
              </a:r>
            </a:p>
          </p:txBody>
        </p:sp>
        <p:sp>
          <p:nvSpPr>
            <p:cNvPr id="82" name="ZoneTexte 6">
              <a:extLst>
                <a:ext uri="{FF2B5EF4-FFF2-40B4-BE49-F238E27FC236}">
                  <a16:creationId xmlns:a16="http://schemas.microsoft.com/office/drawing/2014/main" id="{3CF33824-C7F0-477E-BAA6-72919D8B55C3}"/>
                </a:ext>
              </a:extLst>
            </p:cNvPr>
            <p:cNvSpPr txBox="1"/>
            <p:nvPr/>
          </p:nvSpPr>
          <p:spPr>
            <a:xfrm>
              <a:off x="4314776" y="24027396"/>
              <a:ext cx="3635343" cy="3600989"/>
            </a:xfrm>
            <a:prstGeom prst="rect">
              <a:avLst/>
            </a:prstGeom>
            <a:noFill/>
            <a:ln w="9528" cap="flat">
              <a:solidFill>
                <a:srgbClr val="000000"/>
              </a:solidFill>
              <a:prstDash val="solid"/>
              <a:miter/>
            </a:ln>
          </p:spPr>
          <p:txBody>
            <a:bodyPr vert="horz" wrap="square" lIns="91440" tIns="45720" rIns="91440" bIns="45720" anchor="t" anchorCtr="0" compatLnSpc="1">
              <a:spAutoFit/>
            </a:bodyPr>
            <a:lstStyle/>
            <a:p>
              <a:pPr algn="ctr" defTabSz="914400">
                <a:defRPr sz="1800" b="0" i="0" u="none" strike="noStrike" kern="0" cap="none" spc="0" baseline="0">
                  <a:solidFill>
                    <a:srgbClr val="000000"/>
                  </a:solidFill>
                  <a:uFillTx/>
                </a:defRPr>
              </a:pPr>
              <a:r>
                <a:rPr lang="fr-FR" sz="1200" b="1" i="1" kern="0">
                  <a:solidFill>
                    <a:srgbClr val="000000"/>
                  </a:solidFill>
                </a:rPr>
                <a:t>Personnage </a:t>
              </a:r>
            </a:p>
            <a:p>
              <a:pPr algn="ctr" defTabSz="914400">
                <a:defRPr sz="1800" b="0" i="0" u="none" strike="noStrike" kern="0" cap="none" spc="0" baseline="0">
                  <a:solidFill>
                    <a:srgbClr val="000000"/>
                  </a:solidFill>
                  <a:uFillTx/>
                </a:defRPr>
              </a:pPr>
              <a:r>
                <a:rPr lang="fr-FR" sz="1200" b="1" kern="0">
                  <a:solidFill>
                    <a:srgbClr val="4472C4"/>
                  </a:solidFill>
                </a:rPr>
                <a:t>Le psychorigide </a:t>
              </a:r>
            </a:p>
            <a:p>
              <a:pPr defTabSz="914400">
                <a:defRPr sz="1800" b="0" i="0" u="none" strike="noStrike" kern="0" cap="none" spc="0" baseline="0">
                  <a:solidFill>
                    <a:srgbClr val="000000"/>
                  </a:solidFill>
                  <a:uFillTx/>
                </a:defRPr>
              </a:pPr>
              <a:r>
                <a:rPr lang="fr-FR" sz="1200" b="1" kern="0">
                  <a:solidFill>
                    <a:srgbClr val="4472C4"/>
                  </a:solidFill>
                </a:rPr>
                <a:t> </a:t>
              </a:r>
            </a:p>
            <a:p>
              <a:pPr defTabSz="914400">
                <a:defRPr sz="1800" b="0" i="0" u="none" strike="noStrike" kern="0" cap="none" spc="0" baseline="0">
                  <a:solidFill>
                    <a:srgbClr val="000000"/>
                  </a:solidFill>
                  <a:uFillTx/>
                </a:defRPr>
              </a:pPr>
              <a:r>
                <a:rPr lang="fr-FR" sz="1200" b="1" kern="0">
                  <a:solidFill>
                    <a:srgbClr val="000000"/>
                  </a:solidFill>
                </a:rPr>
                <a:t>Son objectif</a:t>
              </a:r>
              <a:endParaRPr lang="fr-FR" sz="1200" b="1" i="1" kern="0">
                <a:solidFill>
                  <a:srgbClr val="000000"/>
                </a:solidFill>
              </a:endParaRPr>
            </a:p>
            <a:p>
              <a:pPr defTabSz="914400">
                <a:defRPr sz="1800" b="0" i="0" u="none" strike="noStrike" kern="0" cap="none" spc="0" baseline="0">
                  <a:solidFill>
                    <a:srgbClr val="000000"/>
                  </a:solidFill>
                  <a:uFillTx/>
                </a:defRPr>
              </a:pPr>
              <a:r>
                <a:rPr lang="fr-FR" sz="1200" b="1" kern="0">
                  <a:solidFill>
                    <a:srgbClr val="4472C4"/>
                  </a:solidFill>
                </a:rPr>
                <a:t>Faire les choses bien (en opposition au mal)</a:t>
              </a:r>
            </a:p>
            <a:p>
              <a:pPr defTabSz="914400">
                <a:defRPr sz="1800" b="0" i="0" u="none" strike="noStrike" kern="0" cap="none" spc="0" baseline="0">
                  <a:solidFill>
                    <a:srgbClr val="000000"/>
                  </a:solidFill>
                  <a:uFillTx/>
                </a:defRPr>
              </a:pPr>
              <a:r>
                <a:rPr lang="fr-FR" sz="1200" b="1" kern="0">
                  <a:solidFill>
                    <a:srgbClr val="000000"/>
                  </a:solidFill>
                </a:rPr>
                <a:t>Ses motivations / ses besoins </a:t>
              </a:r>
            </a:p>
            <a:p>
              <a:pPr defTabSz="914400">
                <a:defRPr sz="1800" b="0" i="0" u="none" strike="noStrike" kern="0" cap="none" spc="0" baseline="0">
                  <a:solidFill>
                    <a:srgbClr val="000000"/>
                  </a:solidFill>
                  <a:uFillTx/>
                </a:defRPr>
              </a:pPr>
              <a:r>
                <a:rPr lang="fr-FR" sz="1200" kern="0">
                  <a:solidFill>
                    <a:srgbClr val="000000"/>
                  </a:solidFill>
                </a:rPr>
                <a:t>Le respect du cadre, des règles, des procédures le rassure, l’aide à se projeter et à trouver sa place. </a:t>
              </a:r>
            </a:p>
            <a:p>
              <a:pPr defTabSz="914400">
                <a:defRPr sz="1800" b="0" i="0" u="none" strike="noStrike" kern="0" cap="none" spc="0" baseline="0">
                  <a:solidFill>
                    <a:srgbClr val="000000"/>
                  </a:solidFill>
                  <a:uFillTx/>
                </a:defRPr>
              </a:pPr>
              <a:r>
                <a:rPr lang="fr-FR" sz="1200" b="1" kern="0">
                  <a:solidFill>
                    <a:srgbClr val="000000"/>
                  </a:solidFill>
                </a:rPr>
                <a:t>Ses peurs/ ses craintes </a:t>
              </a:r>
            </a:p>
            <a:p>
              <a:pPr defTabSz="914400">
                <a:defRPr sz="1800" b="0" i="0" u="none" strike="noStrike" kern="0" cap="none" spc="0" baseline="0">
                  <a:solidFill>
                    <a:srgbClr val="000000"/>
                  </a:solidFill>
                  <a:uFillTx/>
                </a:defRPr>
              </a:pPr>
              <a:r>
                <a:rPr lang="fr-FR" sz="1200" kern="0">
                  <a:solidFill>
                    <a:srgbClr val="000000"/>
                  </a:solidFill>
                </a:rPr>
                <a:t>Que le groupe s’aventure dans l’innovation… Que le groupe évolue dans une direction qu’il n’approuve pas, qu’il ne comprends pas, où il ne trouve pas sa place. </a:t>
              </a:r>
            </a:p>
            <a:p>
              <a:pPr defTabSz="914400">
                <a:defRPr sz="1800" b="0" i="0" u="none" strike="noStrike" kern="0" cap="none" spc="0" baseline="0">
                  <a:solidFill>
                    <a:srgbClr val="000000"/>
                  </a:solidFill>
                  <a:uFillTx/>
                </a:defRPr>
              </a:pPr>
              <a:r>
                <a:rPr lang="fr-FR" sz="1200" b="1" kern="0">
                  <a:solidFill>
                    <a:srgbClr val="000000"/>
                  </a:solidFill>
                </a:rPr>
                <a:t>Ses comportements </a:t>
              </a:r>
            </a:p>
            <a:p>
              <a:pPr defTabSz="914400">
                <a:defRPr sz="1800" b="0" i="0" u="none" strike="noStrike" kern="0" cap="none" spc="0" baseline="0">
                  <a:solidFill>
                    <a:srgbClr val="000000"/>
                  </a:solidFill>
                  <a:uFillTx/>
                </a:defRPr>
              </a:pPr>
              <a:r>
                <a:rPr lang="fr-FR" sz="1200" kern="0">
                  <a:solidFill>
                    <a:srgbClr val="000000"/>
                  </a:solidFill>
                </a:rPr>
                <a:t>Il est psychorigide, et normatif. Il ergote sur tout et a une faible capacité d’adaptation.</a:t>
              </a:r>
            </a:p>
            <a:p>
              <a:pPr defTabSz="914400">
                <a:defRPr sz="1800" b="0" i="0" u="none" strike="noStrike" kern="0" cap="none" spc="0" baseline="0">
                  <a:solidFill>
                    <a:srgbClr val="000000"/>
                  </a:solidFill>
                  <a:uFillTx/>
                </a:defRPr>
              </a:pPr>
              <a:r>
                <a:rPr lang="fr-FR" sz="1200" kern="0">
                  <a:solidFill>
                    <a:srgbClr val="000000"/>
                  </a:solidFill>
                </a:rPr>
                <a:t>Phrase type : “on avait dit…”. “La loi nous oblige à…”, “Dans notre charte il est écrit que…” </a:t>
              </a:r>
              <a:br>
                <a:rPr lang="fr-FR" sz="1200" kern="0">
                  <a:solidFill>
                    <a:srgbClr val="000000"/>
                  </a:solidFill>
                </a:rPr>
              </a:br>
              <a:r>
                <a:rPr lang="fr-FR" sz="1200" kern="0">
                  <a:solidFill>
                    <a:srgbClr val="000000"/>
                  </a:solidFill>
                </a:rPr>
                <a:t>Gestuelle : regarde le précédent compte rendu (où est noté ce qui avait été décidé)</a:t>
              </a:r>
            </a:p>
          </p:txBody>
        </p:sp>
        <p:sp>
          <p:nvSpPr>
            <p:cNvPr id="83" name="ZoneTexte 7">
              <a:extLst>
                <a:ext uri="{FF2B5EF4-FFF2-40B4-BE49-F238E27FC236}">
                  <a16:creationId xmlns:a16="http://schemas.microsoft.com/office/drawing/2014/main" id="{1D3696A8-608A-42C7-9A46-C66766CE035F}"/>
                </a:ext>
              </a:extLst>
            </p:cNvPr>
            <p:cNvSpPr txBox="1"/>
            <p:nvPr/>
          </p:nvSpPr>
          <p:spPr>
            <a:xfrm>
              <a:off x="7950119" y="24573302"/>
              <a:ext cx="3819439" cy="3231654"/>
            </a:xfrm>
            <a:prstGeom prst="rect">
              <a:avLst/>
            </a:prstGeom>
            <a:noFill/>
            <a:ln w="9528" cap="flat">
              <a:solidFill>
                <a:srgbClr val="000000"/>
              </a:solidFill>
              <a:prstDash val="solid"/>
              <a:miter/>
            </a:ln>
          </p:spPr>
          <p:txBody>
            <a:bodyPr vert="horz" wrap="square" lIns="91440" tIns="45720" rIns="91440" bIns="45720" anchor="t" anchorCtr="0" compatLnSpc="1">
              <a:spAutoFit/>
            </a:bodyPr>
            <a:lstStyle/>
            <a:p>
              <a:pPr algn="ctr" defTabSz="914400">
                <a:defRPr sz="1800" b="0" i="0" u="none" strike="noStrike" kern="0" cap="none" spc="0" baseline="0">
                  <a:solidFill>
                    <a:srgbClr val="000000"/>
                  </a:solidFill>
                  <a:uFillTx/>
                </a:defRPr>
              </a:pPr>
              <a:r>
                <a:rPr lang="fr-FR" sz="1200" b="1" i="1" kern="0">
                  <a:solidFill>
                    <a:srgbClr val="000000"/>
                  </a:solidFill>
                </a:rPr>
                <a:t>Personnage </a:t>
              </a:r>
              <a:br>
                <a:rPr lang="fr-FR" sz="1200" b="1" i="1" kern="0">
                  <a:solidFill>
                    <a:srgbClr val="000000"/>
                  </a:solidFill>
                </a:rPr>
              </a:br>
              <a:r>
                <a:rPr lang="fr-FR" sz="1200" b="1" kern="0">
                  <a:solidFill>
                    <a:srgbClr val="4472C4"/>
                  </a:solidFill>
                </a:rPr>
                <a:t>Le troll  </a:t>
              </a:r>
            </a:p>
            <a:p>
              <a:pPr defTabSz="914400">
                <a:defRPr sz="1800" b="0" i="0" u="none" strike="noStrike" kern="0" cap="none" spc="0" baseline="0">
                  <a:solidFill>
                    <a:srgbClr val="000000"/>
                  </a:solidFill>
                  <a:uFillTx/>
                </a:defRPr>
              </a:pPr>
              <a:endParaRPr lang="fr-FR" sz="1200" b="1" kern="0">
                <a:solidFill>
                  <a:srgbClr val="000000"/>
                </a:solidFill>
              </a:endParaRPr>
            </a:p>
            <a:p>
              <a:pPr defTabSz="914400">
                <a:defRPr sz="1800" b="0" i="0" u="none" strike="noStrike" kern="0" cap="none" spc="0" baseline="0">
                  <a:solidFill>
                    <a:srgbClr val="000000"/>
                  </a:solidFill>
                  <a:uFillTx/>
                </a:defRPr>
              </a:pPr>
              <a:r>
                <a:rPr lang="fr-FR" sz="1200" b="1" kern="0">
                  <a:solidFill>
                    <a:srgbClr val="000000"/>
                  </a:solidFill>
                </a:rPr>
                <a:t>Son objectif</a:t>
              </a:r>
              <a:br>
                <a:rPr lang="fr-FR" sz="1200" i="1" kern="0">
                  <a:solidFill>
                    <a:srgbClr val="000000"/>
                  </a:solidFill>
                </a:rPr>
              </a:br>
              <a:r>
                <a:rPr lang="fr-FR" sz="1200" b="1" kern="0">
                  <a:solidFill>
                    <a:srgbClr val="4472C4"/>
                  </a:solidFill>
                </a:rPr>
                <a:t>Faire foirer la réunion, le projet</a:t>
              </a:r>
            </a:p>
            <a:p>
              <a:pPr defTabSz="914400">
                <a:defRPr sz="1800" b="0" i="0" u="none" strike="noStrike" kern="0" cap="none" spc="0" baseline="0">
                  <a:solidFill>
                    <a:srgbClr val="000000"/>
                  </a:solidFill>
                  <a:uFillTx/>
                </a:defRPr>
              </a:pPr>
              <a:r>
                <a:rPr lang="fr-FR" sz="1200" b="1" kern="0">
                  <a:solidFill>
                    <a:srgbClr val="000000"/>
                  </a:solidFill>
                </a:rPr>
                <a:t>Ses motivations / ses besoins </a:t>
              </a:r>
            </a:p>
            <a:p>
              <a:pPr defTabSz="914400">
                <a:defRPr sz="1800" b="0" i="0" u="none" strike="noStrike" kern="0" cap="none" spc="0" baseline="0">
                  <a:solidFill>
                    <a:srgbClr val="000000"/>
                  </a:solidFill>
                  <a:uFillTx/>
                </a:defRPr>
              </a:pPr>
              <a:r>
                <a:rPr lang="fr-FR" sz="1200" kern="0">
                  <a:solidFill>
                    <a:srgbClr val="000000"/>
                  </a:solidFill>
                </a:rPr>
                <a:t>Se donner de l’importance, exister en détournant le groupe de l’objectif.</a:t>
              </a:r>
            </a:p>
            <a:p>
              <a:pPr defTabSz="914400">
                <a:defRPr sz="1800" b="0" i="0" u="none" strike="noStrike" kern="0" cap="none" spc="0" baseline="0">
                  <a:solidFill>
                    <a:srgbClr val="000000"/>
                  </a:solidFill>
                  <a:uFillTx/>
                </a:defRPr>
              </a:pPr>
              <a:r>
                <a:rPr lang="fr-FR" sz="1200" b="1" kern="0">
                  <a:solidFill>
                    <a:srgbClr val="000000"/>
                  </a:solidFill>
                </a:rPr>
                <a:t>Ses peurs/ ses craintes </a:t>
              </a:r>
            </a:p>
            <a:p>
              <a:pPr defTabSz="914400">
                <a:defRPr sz="1800" b="0" i="0" u="none" strike="noStrike" kern="0" cap="none" spc="0" baseline="0">
                  <a:solidFill>
                    <a:srgbClr val="000000"/>
                  </a:solidFill>
                  <a:uFillTx/>
                </a:defRPr>
              </a:pPr>
              <a:r>
                <a:rPr lang="fr-FR" sz="1200" kern="0">
                  <a:solidFill>
                    <a:srgbClr val="000000"/>
                  </a:solidFill>
                </a:rPr>
                <a:t>Passer inaperçu, ou que son inanité soit dévoilée au grand jour.</a:t>
              </a:r>
            </a:p>
            <a:p>
              <a:pPr defTabSz="914400">
                <a:defRPr sz="1800" b="0" i="0" u="none" strike="noStrike" kern="0" cap="none" spc="0" baseline="0">
                  <a:solidFill>
                    <a:srgbClr val="000000"/>
                  </a:solidFill>
                  <a:uFillTx/>
                </a:defRPr>
              </a:pPr>
              <a:r>
                <a:rPr lang="fr-FR" sz="1200" b="1" kern="0">
                  <a:solidFill>
                    <a:srgbClr val="000000"/>
                  </a:solidFill>
                </a:rPr>
                <a:t>Ses comportements </a:t>
              </a:r>
            </a:p>
            <a:p>
              <a:pPr defTabSz="914400">
                <a:defRPr sz="1800" b="0" i="0" u="none" strike="noStrike" kern="0" cap="none" spc="0" baseline="0">
                  <a:solidFill>
                    <a:srgbClr val="000000"/>
                  </a:solidFill>
                  <a:uFillTx/>
                </a:defRPr>
              </a:pPr>
              <a:r>
                <a:rPr lang="fr-FR" sz="1200" i="1" kern="0">
                  <a:solidFill>
                    <a:srgbClr val="000000"/>
                  </a:solidFill>
                </a:rPr>
                <a:t>- Cherche les points de détails qui paralysent l’action </a:t>
              </a:r>
            </a:p>
            <a:p>
              <a:pPr defTabSz="914400">
                <a:defRPr sz="1800" b="0" i="0" u="none" strike="noStrike" kern="0" cap="none" spc="0" baseline="0">
                  <a:solidFill>
                    <a:srgbClr val="000000"/>
                  </a:solidFill>
                  <a:uFillTx/>
                </a:defRPr>
              </a:pPr>
              <a:r>
                <a:rPr lang="fr-FR" sz="1200" i="1" kern="0">
                  <a:solidFill>
                    <a:srgbClr val="000000"/>
                  </a:solidFill>
                </a:rPr>
                <a:t>- discrédite autrui par tous les moyens (fond et forme), s’évertue à détourner la réunion de ses sujets initiaux, en apportant des éléments non pertinents</a:t>
              </a:r>
              <a:endParaRPr lang="fr-FR" sz="1200" kern="0">
                <a:solidFill>
                  <a:srgbClr val="000000"/>
                </a:solidFill>
              </a:endParaRPr>
            </a:p>
            <a:p>
              <a:pPr defTabSz="914400">
                <a:defRPr sz="1800" b="0" i="0" u="none" strike="noStrike" kern="0" cap="none" spc="0" baseline="0">
                  <a:solidFill>
                    <a:srgbClr val="000000"/>
                  </a:solidFill>
                  <a:uFillTx/>
                </a:defRPr>
              </a:pPr>
              <a:r>
                <a:rPr lang="fr-FR" sz="1200" i="1" kern="0">
                  <a:solidFill>
                    <a:srgbClr val="000000"/>
                  </a:solidFill>
                </a:rPr>
                <a:t>Gestuelle : souffle en réunion, visage fermée,...</a:t>
              </a:r>
              <a:endParaRPr lang="fr-FR" sz="1200" kern="0">
                <a:solidFill>
                  <a:srgbClr val="000000"/>
                </a:solidFill>
              </a:endParaRPr>
            </a:p>
          </p:txBody>
        </p:sp>
      </p:grpSp>
      <p:grpSp>
        <p:nvGrpSpPr>
          <p:cNvPr id="85" name="Groupe 84">
            <a:extLst>
              <a:ext uri="{FF2B5EF4-FFF2-40B4-BE49-F238E27FC236}">
                <a16:creationId xmlns:a16="http://schemas.microsoft.com/office/drawing/2014/main" id="{9137076A-E232-4FA1-A305-EEBD765AF367}"/>
              </a:ext>
            </a:extLst>
          </p:cNvPr>
          <p:cNvGrpSpPr/>
          <p:nvPr/>
        </p:nvGrpSpPr>
        <p:grpSpPr>
          <a:xfrm>
            <a:off x="461582" y="32101999"/>
            <a:ext cx="11268836" cy="6647971"/>
            <a:chOff x="90361" y="64739"/>
            <a:chExt cx="11268836" cy="6647971"/>
          </a:xfrm>
        </p:grpSpPr>
        <p:sp>
          <p:nvSpPr>
            <p:cNvPr id="86" name="ZoneTexte 3">
              <a:extLst>
                <a:ext uri="{FF2B5EF4-FFF2-40B4-BE49-F238E27FC236}">
                  <a16:creationId xmlns:a16="http://schemas.microsoft.com/office/drawing/2014/main" id="{3049A84A-D27D-434C-9C8A-9594BA61136C}"/>
                </a:ext>
              </a:extLst>
            </p:cNvPr>
            <p:cNvSpPr txBox="1"/>
            <p:nvPr/>
          </p:nvSpPr>
          <p:spPr>
            <a:xfrm>
              <a:off x="90361" y="64739"/>
              <a:ext cx="3819439" cy="3046991"/>
            </a:xfrm>
            <a:prstGeom prst="rect">
              <a:avLst/>
            </a:prstGeom>
            <a:noFill/>
            <a:ln w="9528" cap="flat">
              <a:solidFill>
                <a:srgbClr val="000000"/>
              </a:solidFill>
              <a:prstDash val="solid"/>
              <a:miter/>
            </a:ln>
          </p:spPr>
          <p:txBody>
            <a:bodyPr vert="horz" wrap="square" lIns="91440" tIns="45720" rIns="91440" bIns="45720" anchor="t" anchorCtr="0"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b="1" i="1" u="none" strike="noStrike" kern="1200" cap="none" spc="0" baseline="0">
                  <a:solidFill>
                    <a:srgbClr val="000000"/>
                  </a:solidFill>
                  <a:uFillTx/>
                  <a:latin typeface="Calibri"/>
                </a:rPr>
                <a:t>Personnage</a:t>
              </a:r>
              <a:br>
                <a:rPr lang="fr-FR" sz="1200" b="1" i="0" u="none" strike="noStrike" kern="1200" cap="none" spc="0" baseline="0">
                  <a:solidFill>
                    <a:srgbClr val="4472C4"/>
                  </a:solidFill>
                  <a:uFillTx/>
                  <a:latin typeface="Calibri"/>
                </a:rPr>
              </a:br>
              <a:r>
                <a:rPr lang="fr-FR" sz="1200" b="1" i="0" u="none" strike="noStrike" kern="1200" cap="none" spc="0" baseline="0">
                  <a:solidFill>
                    <a:srgbClr val="4472C4"/>
                  </a:solidFill>
                  <a:uFillTx/>
                  <a:latin typeface="Calibri"/>
                </a:rPr>
                <a:t>LE STRESSE</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200" b="1" i="0" u="none" strike="noStrike" kern="1200" cap="none" spc="0" baseline="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b="1" i="0" u="none" strike="noStrike" kern="1200" cap="none" spc="0" baseline="0">
                  <a:solidFill>
                    <a:srgbClr val="000000"/>
                  </a:solidFill>
                  <a:uFillTx/>
                  <a:latin typeface="Calibri"/>
                </a:rPr>
                <a:t>Son objectif</a:t>
              </a:r>
              <a:endParaRPr lang="fr-FR" sz="1200" b="1" i="1" u="none" strike="noStrike" kern="1200" cap="none" spc="0" baseline="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b="1" i="0" u="none" strike="noStrike" kern="1200" cap="none" spc="0" baseline="0">
                  <a:solidFill>
                    <a:srgbClr val="4472C4"/>
                  </a:solidFill>
                  <a:uFillTx/>
                  <a:latin typeface="Calibri"/>
                </a:rPr>
                <a:t>Eviter l’échec.</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b="1" i="0" u="none" strike="noStrike" kern="1200" cap="none" spc="0" baseline="0">
                  <a:solidFill>
                    <a:srgbClr val="000000"/>
                  </a:solidFill>
                  <a:uFillTx/>
                  <a:latin typeface="Calibri"/>
                </a:rPr>
                <a:t>Ses motivations / ses besoins</a:t>
              </a:r>
              <a:br>
                <a:rPr lang="fr-FR" sz="1200" b="1" i="0" u="none" strike="noStrike" kern="1200" cap="none" spc="0" baseline="0">
                  <a:solidFill>
                    <a:srgbClr val="000000"/>
                  </a:solidFill>
                  <a:uFillTx/>
                  <a:latin typeface="Calibri"/>
                </a:rPr>
              </a:br>
              <a:r>
                <a:rPr lang="fr-FR" sz="1200" b="0" i="0" u="none" strike="noStrike" kern="1200" cap="none" spc="0" baseline="0">
                  <a:solidFill>
                    <a:srgbClr val="000000"/>
                  </a:solidFill>
                  <a:uFillTx/>
                  <a:latin typeface="Calibri"/>
                </a:rPr>
                <a:t>Maîtriser l’ensemble du process</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b="1" i="0" u="none" strike="noStrike" kern="1200" cap="none" spc="0" baseline="0">
                  <a:solidFill>
                    <a:srgbClr val="000000"/>
                  </a:solidFill>
                  <a:uFillTx/>
                  <a:latin typeface="Calibri"/>
                </a:rPr>
                <a:t>Ses peurs/ ses craintes </a:t>
              </a:r>
              <a:br>
                <a:rPr lang="fr-FR" sz="1200" b="1" i="0" u="none" strike="noStrike" kern="1200" cap="none" spc="0" baseline="0">
                  <a:solidFill>
                    <a:srgbClr val="000000"/>
                  </a:solidFill>
                  <a:uFillTx/>
                  <a:latin typeface="Calibri"/>
                </a:rPr>
              </a:br>
              <a:r>
                <a:rPr lang="fr-FR" sz="1200" b="0" i="0" u="none" strike="noStrike" kern="1200" cap="none" spc="0" baseline="0">
                  <a:solidFill>
                    <a:srgbClr val="000000"/>
                  </a:solidFill>
                  <a:uFillTx/>
                  <a:latin typeface="Calibri"/>
                </a:rPr>
                <a:t>Peur de l'imprévu, que les choses lui échappent. Peur de ne pas être en mesure de gérer la totalité des événements qui pourraient survenir.</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b="1" i="0" u="none" strike="noStrike" kern="1200" cap="none" spc="0" baseline="0">
                  <a:solidFill>
                    <a:srgbClr val="000000"/>
                  </a:solidFill>
                  <a:uFillTx/>
                  <a:latin typeface="Calibri"/>
                </a:rPr>
                <a:t>Ses comportements</a:t>
              </a:r>
              <a:br>
                <a:rPr lang="fr-FR" sz="1200" b="0" i="1" u="none" strike="noStrike" kern="1200" cap="none" spc="0" baseline="0">
                  <a:solidFill>
                    <a:srgbClr val="000000"/>
                  </a:solidFill>
                  <a:uFillTx/>
                  <a:latin typeface="Calibri"/>
                </a:rPr>
              </a:br>
              <a:r>
                <a:rPr lang="fr-FR" sz="1200" b="0" i="0" u="none" strike="noStrike" kern="1200" cap="none" spc="0" baseline="0">
                  <a:solidFill>
                    <a:srgbClr val="000000"/>
                  </a:solidFill>
                  <a:uFillTx/>
                  <a:latin typeface="Calibri"/>
                </a:rPr>
                <a:t>Veut tout anticiper, tout prévoir. Phrases types “Vous êtes sûrs que… ?” “et qu’est ce que l’on fait si ça se produit ?” - </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b="0" i="0" u="none" strike="noStrike" kern="1200" cap="none" spc="0" baseline="0">
                  <a:solidFill>
                    <a:srgbClr val="000000"/>
                  </a:solidFill>
                  <a:uFillTx/>
                  <a:latin typeface="Calibri"/>
                </a:rPr>
                <a:t>Gestuelle : secoue la jambe en réunion, serre les mâchoires, boit du café</a:t>
              </a:r>
            </a:p>
          </p:txBody>
        </p:sp>
        <p:sp>
          <p:nvSpPr>
            <p:cNvPr id="87" name="ZoneTexte 4">
              <a:extLst>
                <a:ext uri="{FF2B5EF4-FFF2-40B4-BE49-F238E27FC236}">
                  <a16:creationId xmlns:a16="http://schemas.microsoft.com/office/drawing/2014/main" id="{8D9FAA63-E6A9-40DA-9AE4-A15B89D65155}"/>
                </a:ext>
              </a:extLst>
            </p:cNvPr>
            <p:cNvSpPr txBox="1"/>
            <p:nvPr/>
          </p:nvSpPr>
          <p:spPr>
            <a:xfrm>
              <a:off x="3909133" y="64739"/>
              <a:ext cx="3630625" cy="3970315"/>
            </a:xfrm>
            <a:prstGeom prst="rect">
              <a:avLst/>
            </a:prstGeom>
            <a:noFill/>
            <a:ln w="9528" cap="flat">
              <a:solidFill>
                <a:srgbClr val="000000"/>
              </a:solidFill>
              <a:prstDash val="solid"/>
              <a:miter/>
            </a:ln>
          </p:spPr>
          <p:txBody>
            <a:bodyPr vert="horz" wrap="square" lIns="91440" tIns="45720" rIns="91440" bIns="45720" anchor="t" anchorCtr="0"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b="1" i="1" u="none" strike="noStrike" kern="1200" cap="none" spc="0" baseline="0">
                  <a:solidFill>
                    <a:srgbClr val="000000"/>
                  </a:solidFill>
                  <a:uFillTx/>
                  <a:latin typeface="Calibri"/>
                </a:rPr>
                <a:t>Personnage</a:t>
              </a:r>
              <a:br>
                <a:rPr lang="fr-FR" sz="1200" b="1" i="0" u="none" strike="noStrike" kern="1200" cap="none" spc="0" baseline="0">
                  <a:solidFill>
                    <a:srgbClr val="000000"/>
                  </a:solidFill>
                  <a:uFillTx/>
                  <a:latin typeface="Calibri"/>
                </a:rPr>
              </a:br>
              <a:r>
                <a:rPr lang="fr-FR" sz="1200" b="1" i="0" u="none" strike="noStrike" kern="1200" cap="none" spc="0" baseline="0">
                  <a:solidFill>
                    <a:srgbClr val="4472C4"/>
                  </a:solidFill>
                  <a:uFillTx/>
                  <a:latin typeface="Calibri"/>
                </a:rPr>
                <a:t>L’OVERBOOKE</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200" b="1" i="0" u="none" strike="noStrike" kern="1200" cap="none" spc="0" baseline="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b="1" i="0" u="none" strike="noStrike" kern="1200" cap="none" spc="0" baseline="0">
                  <a:solidFill>
                    <a:srgbClr val="000000"/>
                  </a:solidFill>
                  <a:uFillTx/>
                  <a:latin typeface="Calibri"/>
                </a:rPr>
                <a:t>Son objectif</a:t>
              </a:r>
              <a:endParaRPr lang="fr-FR" sz="1200" b="1" i="1" u="none" strike="noStrike" kern="1200" cap="none" spc="0" baseline="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b="1" i="0" u="none" strike="noStrike" kern="1200" cap="none" spc="0" baseline="0">
                  <a:solidFill>
                    <a:srgbClr val="4472C4"/>
                  </a:solidFill>
                  <a:uFillTx/>
                  <a:latin typeface="Calibri"/>
                </a:rPr>
                <a:t>Garder une place au sein du groupe</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b="1" i="0" u="none" strike="noStrike" kern="1200" cap="none" spc="0" baseline="0">
                  <a:solidFill>
                    <a:srgbClr val="000000"/>
                  </a:solidFill>
                  <a:uFillTx/>
                  <a:latin typeface="Calibri"/>
                </a:rPr>
                <a:t>Ses motivations / ses besoins </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b="0" i="0" u="none" strike="noStrike" kern="1200" cap="none" spc="0" baseline="0">
                  <a:solidFill>
                    <a:srgbClr val="000000"/>
                  </a:solidFill>
                  <a:uFillTx/>
                  <a:latin typeface="Calibri"/>
                </a:rPr>
                <a:t>Souhaite être force de proposition sans trop s’engager pour ne pas empiéter sur ses autres obligations. Il veut trop maitriser les choses.</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b="1" i="0" u="none" strike="noStrike" kern="1200" cap="none" spc="0" baseline="0">
                  <a:solidFill>
                    <a:srgbClr val="000000"/>
                  </a:solidFill>
                  <a:uFillTx/>
                  <a:latin typeface="Calibri"/>
                </a:rPr>
                <a:t>Ses peurs/ ses craintes</a:t>
              </a:r>
              <a:br>
                <a:rPr lang="fr-FR" sz="1200" b="1" i="1" u="none" strike="noStrike" kern="1200" cap="none" spc="0" baseline="0">
                  <a:solidFill>
                    <a:srgbClr val="000000"/>
                  </a:solidFill>
                  <a:uFillTx/>
                  <a:latin typeface="Calibri"/>
                </a:rPr>
              </a:br>
              <a:r>
                <a:rPr lang="fr-FR" sz="1200" b="0" i="0" u="none" strike="noStrike" kern="1200" cap="none" spc="0" baseline="0">
                  <a:solidFill>
                    <a:srgbClr val="000000"/>
                  </a:solidFill>
                  <a:uFillTx/>
                  <a:latin typeface="Calibri"/>
                </a:rPr>
                <a:t>N’a pas confiance en lui. Il craint que son manque d’implication ne se remarque trop et ne lui soit reprochée. </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b="1" i="0" u="none" strike="noStrike" kern="1200" cap="none" spc="0" baseline="0">
                  <a:solidFill>
                    <a:srgbClr val="000000"/>
                  </a:solidFill>
                  <a:uFillTx/>
                  <a:latin typeface="Calibri"/>
                </a:rPr>
                <a:t>Ses comportements</a:t>
              </a:r>
              <a:br>
                <a:rPr lang="fr-FR" sz="1200" b="0" i="1" u="none" strike="noStrike" kern="1200" cap="none" spc="0" baseline="0">
                  <a:solidFill>
                    <a:srgbClr val="000000"/>
                  </a:solidFill>
                  <a:uFillTx/>
                  <a:latin typeface="Calibri"/>
                </a:rPr>
              </a:br>
              <a:r>
                <a:rPr lang="fr-FR" sz="1200" b="0" i="0" u="none" strike="noStrike" kern="1200" cap="none" spc="0" baseline="0">
                  <a:solidFill>
                    <a:srgbClr val="000000"/>
                  </a:solidFill>
                  <a:uFillTx/>
                  <a:latin typeface="Calibri"/>
                </a:rPr>
                <a:t>Hyper investi partout, soutient les idées proposées par les autres mais ne prend aucun engagement.</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b="0" i="0" u="none" strike="noStrike" kern="1200" cap="none" spc="0" baseline="0">
                  <a:solidFill>
                    <a:srgbClr val="000000"/>
                  </a:solidFill>
                  <a:uFillTx/>
                  <a:latin typeface="Calibri"/>
                </a:rPr>
                <a:t>Phrase type “Je ne suis pas dispo avant le mois prochain !”. “Je vous soutiens à fond mais je ne pourrai pas être là”.</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b="0" i="0" u="none" strike="noStrike" kern="1200" cap="none" spc="0" baseline="0">
                  <a:solidFill>
                    <a:srgbClr val="000000"/>
                  </a:solidFill>
                  <a:uFillTx/>
                  <a:latin typeface="Calibri"/>
                </a:rPr>
                <a:t>Gestuelle Regarde sans arrêt son smartphone ou son ordi pour “checker ses mails”.</a:t>
              </a:r>
            </a:p>
          </p:txBody>
        </p:sp>
        <p:sp>
          <p:nvSpPr>
            <p:cNvPr id="88" name="ZoneTexte 5">
              <a:extLst>
                <a:ext uri="{FF2B5EF4-FFF2-40B4-BE49-F238E27FC236}">
                  <a16:creationId xmlns:a16="http://schemas.microsoft.com/office/drawing/2014/main" id="{AD0F9A98-B63B-4B97-AFD3-34B6A23D62D6}"/>
                </a:ext>
              </a:extLst>
            </p:cNvPr>
            <p:cNvSpPr txBox="1"/>
            <p:nvPr/>
          </p:nvSpPr>
          <p:spPr>
            <a:xfrm>
              <a:off x="7539758" y="64739"/>
              <a:ext cx="3819439" cy="3231654"/>
            </a:xfrm>
            <a:prstGeom prst="rect">
              <a:avLst/>
            </a:prstGeom>
            <a:noFill/>
            <a:ln w="9528" cap="flat">
              <a:solidFill>
                <a:srgbClr val="0D0D0D"/>
              </a:solidFill>
              <a:prstDash val="solid"/>
              <a:miter/>
            </a:ln>
          </p:spPr>
          <p:txBody>
            <a:bodyPr vert="horz" wrap="square" lIns="91440" tIns="45720" rIns="91440" bIns="45720" anchor="t" anchorCtr="0"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b="1" i="1" u="none" strike="noStrike" kern="1200" cap="none" spc="0" baseline="0">
                  <a:solidFill>
                    <a:srgbClr val="000000"/>
                  </a:solidFill>
                  <a:uFillTx/>
                  <a:latin typeface="Calibri"/>
                </a:rPr>
                <a:t>Personnage </a:t>
              </a:r>
              <a:br>
                <a:rPr lang="fr-FR" sz="1200" b="1" i="1" u="none" strike="noStrike" kern="1200" cap="none" spc="0" baseline="0">
                  <a:solidFill>
                    <a:srgbClr val="000000"/>
                  </a:solidFill>
                  <a:uFillTx/>
                  <a:latin typeface="Calibri"/>
                </a:rPr>
              </a:br>
              <a:r>
                <a:rPr lang="fr-FR" sz="1200" b="1" i="0" u="none" strike="noStrike" kern="1200" cap="none" spc="0" baseline="0">
                  <a:solidFill>
                    <a:srgbClr val="4472C4"/>
                  </a:solidFill>
                  <a:uFillTx/>
                  <a:latin typeface="Calibri"/>
                </a:rPr>
                <a:t>LE CREATIF / LE MOTEUR</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200" b="1" i="0" u="none" strike="noStrike" kern="1200" cap="none" spc="0" baseline="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b="1" i="0" u="none" strike="noStrike" kern="1200" cap="none" spc="0" baseline="0">
                  <a:solidFill>
                    <a:srgbClr val="000000"/>
                  </a:solidFill>
                  <a:uFillTx/>
                  <a:latin typeface="Calibri"/>
                </a:rPr>
                <a:t>Son objectif</a:t>
              </a:r>
              <a:br>
                <a:rPr lang="fr-FR" sz="1200" b="1" i="0" u="none" strike="noStrike" kern="1200" cap="none" spc="0" baseline="0">
                  <a:solidFill>
                    <a:srgbClr val="4472C4"/>
                  </a:solidFill>
                  <a:uFillTx/>
                  <a:latin typeface="Calibri"/>
                </a:rPr>
              </a:br>
              <a:r>
                <a:rPr lang="fr-FR" sz="1200" b="1" i="0" u="sng" strike="noStrike" kern="1200" cap="none" spc="0" baseline="0">
                  <a:solidFill>
                    <a:srgbClr val="4472C4"/>
                  </a:solidFill>
                  <a:uFillTx/>
                  <a:latin typeface="Calibri"/>
                </a:rPr>
                <a:t>Faire avancer le groupe</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b="1" i="0" u="none" strike="noStrike" kern="1200" cap="none" spc="0" baseline="0">
                  <a:solidFill>
                    <a:srgbClr val="000000"/>
                  </a:solidFill>
                  <a:uFillTx/>
                  <a:latin typeface="Calibri"/>
                </a:rPr>
                <a:t>Ses motivations / ses besoins </a:t>
              </a:r>
              <a:endParaRPr lang="fr-FR" sz="1200" b="1" i="1" u="none" strike="noStrike" kern="1200" cap="none" spc="0" baseline="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b="0" i="0" u="none" strike="noStrike" kern="1200" cap="none" spc="0" baseline="0">
                  <a:solidFill>
                    <a:srgbClr val="000000"/>
                  </a:solidFill>
                  <a:uFillTx/>
                  <a:latin typeface="Calibri"/>
                </a:rPr>
                <a:t>Imaginer des nouveautés réalisables, apporter du mouvement dans le groupe</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b="1" i="0" u="none" strike="noStrike" kern="1200" cap="none" spc="0" baseline="0">
                  <a:solidFill>
                    <a:srgbClr val="000000"/>
                  </a:solidFill>
                  <a:uFillTx/>
                  <a:latin typeface="Calibri"/>
                </a:rPr>
                <a:t>Ses peurs/ ses craintes </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b="0" i="0" u="none" strike="noStrike" kern="1200" cap="none" spc="0" baseline="0">
                  <a:solidFill>
                    <a:srgbClr val="000000"/>
                  </a:solidFill>
                  <a:uFillTx/>
                  <a:latin typeface="Calibri"/>
                </a:rPr>
                <a:t>S’ennuyer</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b="1" i="0" u="none" strike="noStrike" kern="1200" cap="none" spc="0" baseline="0">
                  <a:solidFill>
                    <a:srgbClr val="000000"/>
                  </a:solidFill>
                  <a:uFillTx/>
                  <a:latin typeface="Calibri"/>
                </a:rPr>
                <a:t>Ses comportements </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b="0" i="0" u="none" strike="noStrike" kern="1200" cap="none" spc="0" baseline="0">
                  <a:solidFill>
                    <a:srgbClr val="000000"/>
                  </a:solidFill>
                  <a:uFillTx/>
                  <a:latin typeface="Calibri"/>
                </a:rPr>
                <a:t>S’enthousiasme facilement, arrive à créer des ponts entre différentes idées…</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b="0" i="0" u="none" strike="noStrike" kern="1200" cap="none" spc="0" baseline="0">
                  <a:solidFill>
                    <a:srgbClr val="000000"/>
                  </a:solidFill>
                  <a:uFillTx/>
                  <a:latin typeface="Calibri"/>
                </a:rPr>
                <a:t>“Et si on faisait ça ?” “Ah ouai ça me fait penser à machine, on pourrait voir ça avec lui/elle…”</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b="0" i="0" u="none" strike="noStrike" kern="1200" cap="none" spc="0" baseline="0">
                  <a:solidFill>
                    <a:srgbClr val="000000"/>
                  </a:solidFill>
                  <a:uFillTx/>
                  <a:latin typeface="Calibri"/>
                </a:rPr>
                <a:t>Penché vers l’avant, parle avec les mains pour montrer ce qu’il a dans la tête. Fait des schémas, des dessins.</a:t>
              </a:r>
            </a:p>
          </p:txBody>
        </p:sp>
        <p:sp>
          <p:nvSpPr>
            <p:cNvPr id="89" name="ZoneTexte 6">
              <a:extLst>
                <a:ext uri="{FF2B5EF4-FFF2-40B4-BE49-F238E27FC236}">
                  <a16:creationId xmlns:a16="http://schemas.microsoft.com/office/drawing/2014/main" id="{09EC1156-5F5B-42DA-BE7C-4CDCE56A1B5B}"/>
                </a:ext>
              </a:extLst>
            </p:cNvPr>
            <p:cNvSpPr txBox="1"/>
            <p:nvPr/>
          </p:nvSpPr>
          <p:spPr>
            <a:xfrm>
              <a:off x="90361" y="3111721"/>
              <a:ext cx="3819439" cy="3600989"/>
            </a:xfrm>
            <a:prstGeom prst="rect">
              <a:avLst/>
            </a:prstGeom>
            <a:noFill/>
            <a:ln w="9528" cap="flat">
              <a:solidFill>
                <a:srgbClr val="000000"/>
              </a:solidFill>
              <a:prstDash val="solid"/>
              <a:miter/>
            </a:ln>
          </p:spPr>
          <p:txBody>
            <a:bodyPr vert="horz" wrap="square" lIns="91440" tIns="45720" rIns="91440" bIns="45720" anchor="t" anchorCtr="0"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b="1" i="1" u="none" strike="noStrike" kern="1200" cap="none" spc="0" baseline="0">
                  <a:solidFill>
                    <a:srgbClr val="000000"/>
                  </a:solidFill>
                  <a:uFillTx/>
                  <a:latin typeface="Calibri"/>
                </a:rPr>
                <a:t>Personnage </a:t>
              </a:r>
              <a:br>
                <a:rPr lang="fr-FR" sz="1200" b="1" i="1" u="none" strike="noStrike" kern="1200" cap="none" spc="0" baseline="0">
                  <a:solidFill>
                    <a:srgbClr val="000000"/>
                  </a:solidFill>
                  <a:uFillTx/>
                  <a:latin typeface="Calibri"/>
                </a:rPr>
              </a:br>
              <a:r>
                <a:rPr lang="fr-FR" sz="1200" b="1" i="0" u="none" strike="noStrike" kern="1200" cap="none" spc="0" baseline="0">
                  <a:solidFill>
                    <a:srgbClr val="4472C4"/>
                  </a:solidFill>
                  <a:uFillTx/>
                  <a:latin typeface="Calibri"/>
                </a:rPr>
                <a:t>LE YAKAFOKON</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200" b="1" i="0" u="none" strike="noStrike" kern="1200" cap="none" spc="0" baseline="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b="1" i="0" u="none" strike="noStrike" kern="1200" cap="none" spc="0" baseline="0">
                  <a:solidFill>
                    <a:srgbClr val="000000"/>
                  </a:solidFill>
                  <a:uFillTx/>
                  <a:latin typeface="Calibri"/>
                </a:rPr>
                <a:t>Son objectif </a:t>
              </a:r>
              <a:br>
                <a:rPr lang="fr-FR" sz="1200" b="1" i="1" u="none" strike="noStrike" kern="1200" cap="none" spc="0" baseline="0">
                  <a:solidFill>
                    <a:srgbClr val="000000"/>
                  </a:solidFill>
                  <a:uFillTx/>
                  <a:latin typeface="Calibri"/>
                </a:rPr>
              </a:br>
              <a:r>
                <a:rPr lang="fr-FR" sz="1200" b="1" i="0" u="none" strike="noStrike" kern="1200" cap="none" spc="0" baseline="0">
                  <a:solidFill>
                    <a:srgbClr val="4472C4"/>
                  </a:solidFill>
                  <a:uFillTx/>
                  <a:latin typeface="Calibri"/>
                </a:rPr>
                <a:t>S’imposer comme un leader dans le groupe mais sans jamais rien faire</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b="1" i="0" u="none" strike="noStrike" kern="1200" cap="none" spc="0" baseline="0">
                  <a:solidFill>
                    <a:srgbClr val="000000"/>
                  </a:solidFill>
                  <a:uFillTx/>
                  <a:latin typeface="Calibri"/>
                </a:rPr>
                <a:t>Ses motivations / ses besoins </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b="0" i="0" u="none" strike="noStrike" kern="1200" cap="none" spc="0" baseline="0">
                  <a:solidFill>
                    <a:srgbClr val="000000"/>
                  </a:solidFill>
                  <a:uFillTx/>
                  <a:latin typeface="Calibri"/>
                </a:rPr>
                <a:t>Il souhaite apparaître comme une vraie force de proposition</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b="1" i="0" u="none" strike="noStrike" kern="1200" cap="none" spc="0" baseline="0">
                  <a:solidFill>
                    <a:srgbClr val="000000"/>
                  </a:solidFill>
                  <a:uFillTx/>
                  <a:latin typeface="Calibri"/>
                </a:rPr>
                <a:t>Ses peurs/ ses craintes </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b="0" i="0" u="none" strike="noStrike" kern="1200" cap="none" spc="0" baseline="0">
                  <a:solidFill>
                    <a:srgbClr val="000000"/>
                  </a:solidFill>
                  <a:uFillTx/>
                  <a:latin typeface="Calibri"/>
                </a:rPr>
                <a:t>Il a un besoin de reconnaissance et craint de ne pas être pris au sérieux ou pire d’être marginalisé. </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b="1" i="0" u="none" strike="noStrike" kern="1200" cap="none" spc="0" baseline="0">
                  <a:solidFill>
                    <a:srgbClr val="000000"/>
                  </a:solidFill>
                  <a:uFillTx/>
                  <a:latin typeface="Calibri"/>
                </a:rPr>
                <a:t>Ses comportements</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b="0" i="0" u="none" strike="noStrike" kern="1200" cap="none" spc="0" baseline="0">
                  <a:solidFill>
                    <a:srgbClr val="000000"/>
                  </a:solidFill>
                  <a:uFillTx/>
                  <a:latin typeface="Calibri"/>
                </a:rPr>
                <a:t>Il est donneur de leçon, de conseils, mais ne fait jamais rien.</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b="0" i="0" u="none" strike="noStrike" kern="1200" cap="none" spc="0" baseline="0">
                  <a:solidFill>
                    <a:srgbClr val="000000"/>
                  </a:solidFill>
                  <a:uFillTx/>
                  <a:latin typeface="Calibri"/>
                </a:rPr>
                <a:t>Phrase type : “Y’a qu’à faire comme ceci… comme cela…”, “Y’aurait qu’à organiser une réunion sur ce sujet-là…” </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b="0" i="0" u="none" strike="noStrike" kern="1200" cap="none" spc="0" baseline="0">
                  <a:solidFill>
                    <a:srgbClr val="000000"/>
                  </a:solidFill>
                  <a:uFillTx/>
                  <a:latin typeface="Calibri"/>
                </a:rPr>
                <a:t>Gestuelle : Nonchalant, Bras croisés.</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200" b="0" i="0" u="none" strike="noStrike" kern="1200" cap="none" spc="0" baseline="0">
                <a:solidFill>
                  <a:srgbClr val="000000"/>
                </a:solidFill>
                <a:uFillTx/>
                <a:latin typeface="Calibri"/>
              </a:endParaRPr>
            </a:p>
          </p:txBody>
        </p:sp>
        <p:sp>
          <p:nvSpPr>
            <p:cNvPr id="90" name="ZoneTexte 7">
              <a:extLst>
                <a:ext uri="{FF2B5EF4-FFF2-40B4-BE49-F238E27FC236}">
                  <a16:creationId xmlns:a16="http://schemas.microsoft.com/office/drawing/2014/main" id="{24BC52F7-0543-4278-ADD3-9ACD48D60D8E}"/>
                </a:ext>
              </a:extLst>
            </p:cNvPr>
            <p:cNvSpPr txBox="1"/>
            <p:nvPr/>
          </p:nvSpPr>
          <p:spPr>
            <a:xfrm>
              <a:off x="7539758" y="3296393"/>
              <a:ext cx="3819439" cy="3416317"/>
            </a:xfrm>
            <a:prstGeom prst="rect">
              <a:avLst/>
            </a:prstGeom>
            <a:noFill/>
            <a:ln w="9528" cap="flat">
              <a:solidFill>
                <a:srgbClr val="000000"/>
              </a:solidFill>
              <a:prstDash val="solid"/>
              <a:miter/>
            </a:ln>
          </p:spPr>
          <p:txBody>
            <a:bodyPr vert="horz" wrap="square" lIns="91440" tIns="45720" rIns="91440" bIns="45720" anchor="t" anchorCtr="0"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b="1" i="1" u="none" strike="noStrike" kern="1200" cap="none" spc="0" baseline="0">
                  <a:solidFill>
                    <a:srgbClr val="000000"/>
                  </a:solidFill>
                  <a:uFillTx/>
                  <a:latin typeface="Calibri"/>
                </a:rPr>
                <a:t>Personnage </a:t>
              </a:r>
              <a:br>
                <a:rPr lang="fr-FR" sz="1200" b="1" i="1" u="none" strike="noStrike" kern="1200" cap="none" spc="0" baseline="0">
                  <a:solidFill>
                    <a:srgbClr val="000000"/>
                  </a:solidFill>
                  <a:uFillTx/>
                  <a:latin typeface="Calibri"/>
                </a:rPr>
              </a:br>
              <a:r>
                <a:rPr lang="fr-FR" sz="1200" b="1" i="0" u="none" strike="noStrike" kern="1200" cap="none" spc="0" baseline="0">
                  <a:solidFill>
                    <a:srgbClr val="4472C4"/>
                  </a:solidFill>
                  <a:uFillTx/>
                  <a:latin typeface="Calibri"/>
                </a:rPr>
                <a:t>LE DICTATEUR BIENVEILLANT</a:t>
              </a:r>
              <a:br>
                <a:rPr lang="fr-FR" sz="1200" b="0" i="0" u="none" strike="noStrike" kern="1200" cap="none" spc="0" baseline="0">
                  <a:solidFill>
                    <a:srgbClr val="000000"/>
                  </a:solidFill>
                  <a:uFillTx/>
                  <a:latin typeface="Calibri"/>
                </a:rPr>
              </a:br>
              <a:endParaRPr lang="fr-FR" sz="1200" b="0" i="0" u="none" strike="noStrike" kern="1200" cap="none" spc="0" baseline="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b="1" i="0" u="none" strike="noStrike" kern="1200" cap="none" spc="0" baseline="0">
                  <a:solidFill>
                    <a:srgbClr val="000000"/>
                  </a:solidFill>
                  <a:uFillTx/>
                  <a:latin typeface="Calibri"/>
                </a:rPr>
                <a:t>Son objectif</a:t>
              </a:r>
              <a:endParaRPr lang="fr-FR" sz="1200" b="1" i="1" u="none" strike="noStrike" kern="1200" cap="none" spc="0" baseline="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b="1" i="0" u="none" strike="noStrike" kern="1200" cap="none" spc="0" baseline="0">
                  <a:solidFill>
                    <a:srgbClr val="4472C4"/>
                  </a:solidFill>
                  <a:uFillTx/>
                  <a:latin typeface="Calibri"/>
                </a:rPr>
                <a:t>Amener le groupe dans une direction précise. </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b="1" i="0" u="none" strike="noStrike" kern="1200" cap="none" spc="0" baseline="0">
                  <a:solidFill>
                    <a:srgbClr val="000000"/>
                  </a:solidFill>
                  <a:uFillTx/>
                  <a:latin typeface="Calibri"/>
                </a:rPr>
                <a:t>Ses motivations / ses besoins</a:t>
              </a:r>
              <a:br>
                <a:rPr lang="fr-FR" sz="1200" b="0" i="0" u="none" strike="noStrike" kern="1200" cap="none" spc="0" baseline="0">
                  <a:solidFill>
                    <a:srgbClr val="000000"/>
                  </a:solidFill>
                  <a:uFillTx/>
                  <a:latin typeface="Calibri"/>
                </a:rPr>
              </a:br>
              <a:r>
                <a:rPr lang="fr-FR" sz="1200" b="0" i="0" u="none" strike="noStrike" kern="1200" cap="none" spc="0" baseline="0">
                  <a:solidFill>
                    <a:srgbClr val="000000"/>
                  </a:solidFill>
                  <a:uFillTx/>
                  <a:latin typeface="Calibri"/>
                </a:rPr>
                <a:t>Réaliser le projet qu’il a imaginer</a:t>
              </a:r>
              <a:br>
                <a:rPr lang="fr-FR" sz="1200" b="0" i="0" u="none" strike="noStrike" kern="1200" cap="none" spc="0" baseline="0">
                  <a:solidFill>
                    <a:srgbClr val="000000"/>
                  </a:solidFill>
                  <a:uFillTx/>
                  <a:latin typeface="Calibri"/>
                </a:rPr>
              </a:br>
              <a:r>
                <a:rPr lang="fr-FR" sz="1200" b="0" i="0" u="none" strike="noStrike" kern="1200" cap="none" spc="0" baseline="0">
                  <a:solidFill>
                    <a:srgbClr val="000000"/>
                  </a:solidFill>
                  <a:uFillTx/>
                  <a:latin typeface="Calibri"/>
                </a:rPr>
                <a:t>Il a les bonnes idées et veut qu'elles soient entendues. </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b="1" i="0" u="none" strike="noStrike" kern="1200" cap="none" spc="0" baseline="0">
                  <a:solidFill>
                    <a:srgbClr val="000000"/>
                  </a:solidFill>
                  <a:uFillTx/>
                  <a:latin typeface="Calibri"/>
                </a:rPr>
                <a:t>Ses peurs/ ses craintes </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b="0" i="0" u="none" strike="noStrike" kern="1200" cap="none" spc="0" baseline="0">
                  <a:solidFill>
                    <a:srgbClr val="000000"/>
                  </a:solidFill>
                  <a:uFillTx/>
                  <a:latin typeface="Calibri"/>
                </a:rPr>
                <a:t>Ne pas être entendu</a:t>
              </a:r>
              <a:br>
                <a:rPr lang="fr-FR" sz="1200" b="0" i="0" u="none" strike="noStrike" kern="1200" cap="none" spc="0" baseline="0">
                  <a:solidFill>
                    <a:srgbClr val="000000"/>
                  </a:solidFill>
                  <a:uFillTx/>
                  <a:latin typeface="Calibri"/>
                </a:rPr>
              </a:br>
              <a:r>
                <a:rPr lang="fr-FR" sz="1200" b="0" i="0" u="none" strike="noStrike" kern="1200" cap="none" spc="0" baseline="0">
                  <a:solidFill>
                    <a:srgbClr val="000000"/>
                  </a:solidFill>
                  <a:uFillTx/>
                  <a:latin typeface="Calibri"/>
                </a:rPr>
                <a:t>Que le groupe prenne une direction moins bien que sa solution.</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b="1" i="0" u="none" strike="noStrike" kern="1200" cap="none" spc="0" baseline="0">
                  <a:solidFill>
                    <a:srgbClr val="000000"/>
                  </a:solidFill>
                  <a:uFillTx/>
                  <a:latin typeface="Calibri"/>
                </a:rPr>
                <a:t>Ses comportements </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b="0" i="0" u="none" strike="noStrike" kern="1200" cap="none" spc="0" baseline="0">
                  <a:solidFill>
                    <a:srgbClr val="000000"/>
                  </a:solidFill>
                  <a:uFillTx/>
                  <a:latin typeface="Calibri"/>
                </a:rPr>
                <a:t>Demande l’accord des autres et non leur avis. Prépare tous les arguments à l’avance et laisse peu de place au débat, ne croit pas compte à l’intelligence collective.</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b="0" i="0" u="none" strike="noStrike" kern="1200" cap="none" spc="0" baseline="0">
                  <a:solidFill>
                    <a:srgbClr val="000000"/>
                  </a:solidFill>
                  <a:uFillTx/>
                  <a:latin typeface="Calibri"/>
                </a:rPr>
                <a:t>Temps de parole important, il gère la plupart des tâches, délègue peu. Fais en sorte d’être « irremplaçable »</a:t>
              </a:r>
            </a:p>
          </p:txBody>
        </p:sp>
      </p:grpSp>
      <p:grpSp>
        <p:nvGrpSpPr>
          <p:cNvPr id="93" name="Groupe 92">
            <a:extLst>
              <a:ext uri="{FF2B5EF4-FFF2-40B4-BE49-F238E27FC236}">
                <a16:creationId xmlns:a16="http://schemas.microsoft.com/office/drawing/2014/main" id="{B83E6C20-73FB-4382-839C-CA67F312EF1C}"/>
              </a:ext>
            </a:extLst>
          </p:cNvPr>
          <p:cNvGrpSpPr/>
          <p:nvPr/>
        </p:nvGrpSpPr>
        <p:grpSpPr>
          <a:xfrm>
            <a:off x="367025" y="13507134"/>
            <a:ext cx="970320" cy="546460"/>
            <a:chOff x="5804553" y="5030184"/>
            <a:chExt cx="970320" cy="546460"/>
          </a:xfrm>
        </p:grpSpPr>
        <p:sp>
          <p:nvSpPr>
            <p:cNvPr id="94" name="ZoneTexte 93">
              <a:extLst>
                <a:ext uri="{FF2B5EF4-FFF2-40B4-BE49-F238E27FC236}">
                  <a16:creationId xmlns:a16="http://schemas.microsoft.com/office/drawing/2014/main" id="{BC972E6D-D54D-433E-AAAF-DD0BF27CEBEF}"/>
                </a:ext>
              </a:extLst>
            </p:cNvPr>
            <p:cNvSpPr txBox="1"/>
            <p:nvPr/>
          </p:nvSpPr>
          <p:spPr>
            <a:xfrm>
              <a:off x="5804553" y="5330423"/>
              <a:ext cx="970320" cy="246221"/>
            </a:xfrm>
            <a:prstGeom prst="rect">
              <a:avLst/>
            </a:prstGeom>
            <a:noFill/>
          </p:spPr>
          <p:txBody>
            <a:bodyPr wrap="square" rtlCol="0">
              <a:spAutoFit/>
            </a:bodyPr>
            <a:lstStyle/>
            <a:p>
              <a:pPr algn="ctr"/>
              <a:r>
                <a:rPr lang="fr-FR" sz="1000" dirty="0">
                  <a:solidFill>
                    <a:schemeClr val="accent4">
                      <a:lumMod val="75000"/>
                    </a:schemeClr>
                  </a:solidFill>
                  <a:latin typeface="Luciole" panose="020B0500020200000003" pitchFamily="34" charset="0"/>
                </a:rPr>
                <a:t>20-30 min</a:t>
              </a:r>
            </a:p>
          </p:txBody>
        </p:sp>
        <p:pic>
          <p:nvPicPr>
            <p:cNvPr id="95" name="Image 94">
              <a:extLst>
                <a:ext uri="{FF2B5EF4-FFF2-40B4-BE49-F238E27FC236}">
                  <a16:creationId xmlns:a16="http://schemas.microsoft.com/office/drawing/2014/main" id="{D4378858-BC93-468D-9E16-7B9DD7130BED}"/>
                </a:ext>
              </a:extLst>
            </p:cNvPr>
            <p:cNvPicPr>
              <a:picLocks noChangeAspect="1"/>
            </p:cNvPicPr>
            <p:nvPr/>
          </p:nvPicPr>
          <p:blipFill>
            <a:blip r:embed="rId3">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6135122" y="5030184"/>
              <a:ext cx="239219" cy="239219"/>
            </a:xfrm>
            <a:prstGeom prst="rect">
              <a:avLst/>
            </a:prstGeom>
          </p:spPr>
        </p:pic>
      </p:grpSp>
      <p:sp>
        <p:nvSpPr>
          <p:cNvPr id="96" name="ZoneTexte 95">
            <a:extLst>
              <a:ext uri="{FF2B5EF4-FFF2-40B4-BE49-F238E27FC236}">
                <a16:creationId xmlns:a16="http://schemas.microsoft.com/office/drawing/2014/main" id="{678D1A08-B5DA-4E4B-BAD0-2C14861F1B5A}"/>
              </a:ext>
            </a:extLst>
          </p:cNvPr>
          <p:cNvSpPr txBox="1"/>
          <p:nvPr/>
        </p:nvSpPr>
        <p:spPr>
          <a:xfrm>
            <a:off x="172667" y="24287351"/>
            <a:ext cx="11110875" cy="738664"/>
          </a:xfrm>
          <a:prstGeom prst="rect">
            <a:avLst/>
          </a:prstGeom>
          <a:noFill/>
        </p:spPr>
        <p:txBody>
          <a:bodyPr wrap="square" rtlCol="0">
            <a:spAutoFit/>
          </a:bodyPr>
          <a:lstStyle/>
          <a:p>
            <a:r>
              <a:rPr lang="fr-FR" dirty="0">
                <a:latin typeface="Luciole" panose="020B0500020200000003" pitchFamily="34" charset="0"/>
              </a:rPr>
              <a:t>Fiches “personnages et comportements types”</a:t>
            </a:r>
            <a:br>
              <a:rPr lang="fr-FR" dirty="0">
                <a:latin typeface="Luciole" panose="020B0500020200000003" pitchFamily="34" charset="0"/>
              </a:rPr>
            </a:br>
            <a:r>
              <a:rPr lang="fr-FR" sz="1200" dirty="0">
                <a:latin typeface="Luciole" panose="020B0500020200000003" pitchFamily="34" charset="0"/>
              </a:rPr>
              <a:t>Inspirés de la POP, production ouverte partagée, réalisée en 2017 par des participants d’</a:t>
            </a:r>
            <a:r>
              <a:rPr lang="fr-FR" sz="1200" dirty="0" err="1">
                <a:latin typeface="Luciole" panose="020B0500020200000003" pitchFamily="34" charset="0"/>
              </a:rPr>
              <a:t>animacoop</a:t>
            </a:r>
            <a:r>
              <a:rPr lang="fr-FR" sz="1200" dirty="0">
                <a:latin typeface="Luciole" panose="020B0500020200000003" pitchFamily="34" charset="0"/>
              </a:rPr>
              <a:t> Paris  </a:t>
            </a:r>
            <a:br>
              <a:rPr lang="fr-FR" sz="1200" dirty="0">
                <a:latin typeface="Luciole" panose="020B0500020200000003" pitchFamily="34" charset="0"/>
              </a:rPr>
            </a:br>
            <a:r>
              <a:rPr lang="fr-FR" sz="1200" dirty="0">
                <a:latin typeface="Luciole" panose="020B0500020200000003" pitchFamily="34" charset="0"/>
              </a:rPr>
              <a:t>Source : https://animacoop.net/reseau/?PostureIndividuellePopPfhPrintempsPari</a:t>
            </a:r>
            <a:endParaRPr lang="fr-FR" sz="1200" dirty="0"/>
          </a:p>
        </p:txBody>
      </p:sp>
      <p:sp>
        <p:nvSpPr>
          <p:cNvPr id="97" name="ZoneTexte 96">
            <a:extLst>
              <a:ext uri="{FF2B5EF4-FFF2-40B4-BE49-F238E27FC236}">
                <a16:creationId xmlns:a16="http://schemas.microsoft.com/office/drawing/2014/main" id="{86EBEB1C-F92C-4CDF-8898-70835EAF9DED}"/>
              </a:ext>
            </a:extLst>
          </p:cNvPr>
          <p:cNvSpPr txBox="1"/>
          <p:nvPr/>
        </p:nvSpPr>
        <p:spPr>
          <a:xfrm>
            <a:off x="102932" y="16140860"/>
            <a:ext cx="11110875" cy="553998"/>
          </a:xfrm>
          <a:prstGeom prst="rect">
            <a:avLst/>
          </a:prstGeom>
          <a:noFill/>
        </p:spPr>
        <p:txBody>
          <a:bodyPr wrap="square" rtlCol="0">
            <a:spAutoFit/>
          </a:bodyPr>
          <a:lstStyle/>
          <a:p>
            <a:r>
              <a:rPr lang="fr-FR" dirty="0">
                <a:latin typeface="Luciole" panose="020B0500020200000003" pitchFamily="34" charset="0"/>
              </a:rPr>
              <a:t>Fiche “analyse individuelle de sa posture et ses comportements”</a:t>
            </a:r>
          </a:p>
          <a:p>
            <a:r>
              <a:rPr lang="fr-FR" sz="1200" dirty="0">
                <a:latin typeface="Luciole" panose="020B0500020200000003" pitchFamily="34" charset="0"/>
              </a:rPr>
              <a:t>CC by SA Laure </a:t>
            </a:r>
            <a:r>
              <a:rPr lang="fr-FR" sz="1200" dirty="0" err="1">
                <a:latin typeface="Luciole" panose="020B0500020200000003" pitchFamily="34" charset="0"/>
              </a:rPr>
              <a:t>Beyler</a:t>
            </a:r>
            <a:r>
              <a:rPr lang="fr-FR" sz="1200" dirty="0">
                <a:latin typeface="Luciole" panose="020B0500020200000003" pitchFamily="34" charset="0"/>
              </a:rPr>
              <a:t>, </a:t>
            </a:r>
            <a:r>
              <a:rPr lang="fr-FR" sz="1200" dirty="0" err="1">
                <a:latin typeface="Luciole" panose="020B0500020200000003" pitchFamily="34" charset="0"/>
              </a:rPr>
              <a:t>Animacoop</a:t>
            </a:r>
            <a:endParaRPr lang="fr-FR" sz="1200" dirty="0"/>
          </a:p>
        </p:txBody>
      </p:sp>
      <p:pic>
        <p:nvPicPr>
          <p:cNvPr id="100" name="Image 99" descr="Une image contenant dessin&#10;&#10;Description générée automatiquement">
            <a:extLst>
              <a:ext uri="{FF2B5EF4-FFF2-40B4-BE49-F238E27FC236}">
                <a16:creationId xmlns:a16="http://schemas.microsoft.com/office/drawing/2014/main" id="{591ACB6A-BDE9-44D0-B605-56B3B7250572}"/>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0154653" y="38991941"/>
            <a:ext cx="1819243" cy="520206"/>
          </a:xfrm>
          <a:prstGeom prst="rect">
            <a:avLst/>
          </a:prstGeom>
        </p:spPr>
      </p:pic>
      <p:sp>
        <p:nvSpPr>
          <p:cNvPr id="101" name="ZoneTexte 100">
            <a:extLst>
              <a:ext uri="{FF2B5EF4-FFF2-40B4-BE49-F238E27FC236}">
                <a16:creationId xmlns:a16="http://schemas.microsoft.com/office/drawing/2014/main" id="{CC92DA4B-4589-49C0-A420-053BBBA5B147}"/>
              </a:ext>
            </a:extLst>
          </p:cNvPr>
          <p:cNvSpPr txBox="1"/>
          <p:nvPr/>
        </p:nvSpPr>
        <p:spPr>
          <a:xfrm>
            <a:off x="103785" y="65784"/>
            <a:ext cx="4536909" cy="246221"/>
          </a:xfrm>
          <a:prstGeom prst="rect">
            <a:avLst/>
          </a:prstGeom>
          <a:noFill/>
        </p:spPr>
        <p:txBody>
          <a:bodyPr wrap="square" rtlCol="0">
            <a:spAutoFit/>
          </a:bodyPr>
          <a:lstStyle/>
          <a:p>
            <a:r>
              <a:rPr lang="fr-FR" sz="1000" dirty="0">
                <a:latin typeface="Luciole" panose="020B0500020200000003" pitchFamily="34" charset="0"/>
              </a:rPr>
              <a:t>Fiche méthodo en CC by SA Laure </a:t>
            </a:r>
            <a:r>
              <a:rPr lang="fr-FR" sz="1000" dirty="0" err="1">
                <a:latin typeface="Luciole" panose="020B0500020200000003" pitchFamily="34" charset="0"/>
              </a:rPr>
              <a:t>Beyler</a:t>
            </a:r>
            <a:r>
              <a:rPr lang="fr-FR" sz="1000" dirty="0">
                <a:latin typeface="Luciole" panose="020B0500020200000003" pitchFamily="34" charset="0"/>
              </a:rPr>
              <a:t>, Animacoop.net</a:t>
            </a:r>
          </a:p>
        </p:txBody>
      </p:sp>
    </p:spTree>
    <p:extLst>
      <p:ext uri="{BB962C8B-B14F-4D97-AF65-F5344CB8AC3E}">
        <p14:creationId xmlns:p14="http://schemas.microsoft.com/office/powerpoint/2010/main" val="2169740730"/>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101</TotalTime>
  <Words>2389</Words>
  <Application>Microsoft Office PowerPoint</Application>
  <PresentationFormat>Personnalisé</PresentationFormat>
  <Paragraphs>219</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Calibri Light</vt:lpstr>
      <vt:lpstr>Luciole</vt:lpstr>
      <vt:lpstr>Thème Office</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Lucas Perrier</dc:creator>
  <cp:lastModifiedBy>Lucas Perrier</cp:lastModifiedBy>
  <cp:revision>13</cp:revision>
  <dcterms:created xsi:type="dcterms:W3CDTF">2020-02-21T14:54:23Z</dcterms:created>
  <dcterms:modified xsi:type="dcterms:W3CDTF">2020-02-21T16:35:36Z</dcterms:modified>
</cp:coreProperties>
</file>