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6" r:id="rId4"/>
    <p:sldId id="265" r:id="rId5"/>
    <p:sldId id="264" r:id="rId6"/>
    <p:sldId id="267" r:id="rId7"/>
    <p:sldId id="266" r:id="rId8"/>
    <p:sldId id="272" r:id="rId9"/>
    <p:sldId id="274" r:id="rId10"/>
    <p:sldId id="26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D4F1F5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ssions.animacoop.net/Lyon_automne_2020/?Module8TrouverMediasLibres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2.0/?ref=ccsearch&amp;atype=rich" TargetMode="External"/><Relationship Id="rId5" Type="http://schemas.openxmlformats.org/officeDocument/2006/relationships/hyperlink" Target="https://www.flickr.com/photos/55943778@N00" TargetMode="External"/><Relationship Id="rId4" Type="http://schemas.openxmlformats.org/officeDocument/2006/relationships/hyperlink" Target="https://www.flickr.com/photos/55943778@N00/364036084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erme.yeswiki.net/animacoopsuisse_cooperer_sadapter/?AtelieR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2.0/?ref=ccsearch&amp;atype=rich" TargetMode="External"/><Relationship Id="rId13" Type="http://schemas.openxmlformats.org/officeDocument/2006/relationships/hyperlink" Target="https://www.flickr.com/photos/10816734@N03/2766433972" TargetMode="External"/><Relationship Id="rId18" Type="http://schemas.openxmlformats.org/officeDocument/2006/relationships/image" Target="../media/image14.png"/><Relationship Id="rId26" Type="http://schemas.openxmlformats.org/officeDocument/2006/relationships/image" Target="../media/image16.png"/><Relationship Id="rId3" Type="http://schemas.openxmlformats.org/officeDocument/2006/relationships/hyperlink" Target="https://www.flickr.com/photos/181765699@N08/49094554907" TargetMode="External"/><Relationship Id="rId21" Type="http://schemas.openxmlformats.org/officeDocument/2006/relationships/hyperlink" Target="https://creativecommons.org/licenses/by-sa/2.0/?ref=ccsearch&amp;atype=rich" TargetMode="External"/><Relationship Id="rId7" Type="http://schemas.openxmlformats.org/officeDocument/2006/relationships/hyperlink" Target="https://www.flickr.com/photos/44734104@N05" TargetMode="External"/><Relationship Id="rId12" Type="http://schemas.openxmlformats.org/officeDocument/2006/relationships/image" Target="../media/image11.png"/><Relationship Id="rId17" Type="http://schemas.openxmlformats.org/officeDocument/2006/relationships/image" Target="../media/image13.jpg"/><Relationship Id="rId25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20" Type="http://schemas.openxmlformats.org/officeDocument/2006/relationships/hyperlink" Target="https://www.flickr.com/photos/47691521@N07" TargetMode="Externa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44734104@N05/15412031569" TargetMode="External"/><Relationship Id="rId11" Type="http://schemas.openxmlformats.org/officeDocument/2006/relationships/image" Target="../media/image10.png"/><Relationship Id="rId24" Type="http://schemas.openxmlformats.org/officeDocument/2006/relationships/hyperlink" Target="https://creativecommons.org/licenses/by/2.0/?ref=ccsearch&amp;atype=rich" TargetMode="External"/><Relationship Id="rId5" Type="http://schemas.openxmlformats.org/officeDocument/2006/relationships/hyperlink" Target="https://creativecommons.org/licenses/cc0/1.0/?ref=ccsearch&amp;atype=rich" TargetMode="External"/><Relationship Id="rId15" Type="http://schemas.openxmlformats.org/officeDocument/2006/relationships/hyperlink" Target="https://creativecommons.org/licenses/by-nc-nd/2.0/?ref=ccsearch&amp;atype=rich" TargetMode="External"/><Relationship Id="rId23" Type="http://schemas.openxmlformats.org/officeDocument/2006/relationships/hyperlink" Target="https://www.flickr.com/photos/54591706@N02" TargetMode="External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hyperlink" Target="https://www.flickr.com/photos/47691521@N07/5041738403" TargetMode="External"/><Relationship Id="rId4" Type="http://schemas.openxmlformats.org/officeDocument/2006/relationships/hyperlink" Target="https://www.flickr.com/photos/181765699@N08" TargetMode="External"/><Relationship Id="rId9" Type="http://schemas.openxmlformats.org/officeDocument/2006/relationships/image" Target="../media/image8.jpg"/><Relationship Id="rId14" Type="http://schemas.openxmlformats.org/officeDocument/2006/relationships/hyperlink" Target="https://www.flickr.com/photos/10816734@N03" TargetMode="External"/><Relationship Id="rId22" Type="http://schemas.openxmlformats.org/officeDocument/2006/relationships/hyperlink" Target="https://www.flickr.com/photos/54591706@N02/14329622976" TargetMode="External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r.wikipedia.org/wiki/Eric_Eldred" TargetMode="External"/><Relationship Id="rId5" Type="http://schemas.openxmlformats.org/officeDocument/2006/relationships/hyperlink" Target="https://fr.wikipedia.org/wiki/Hal_Abelson" TargetMode="External"/><Relationship Id="rId4" Type="http://schemas.openxmlformats.org/officeDocument/2006/relationships/hyperlink" Target="https://fr.wikipedia.org/wiki/Lawrence_Lessi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libris-/" TargetMode="External"/><Relationship Id="rId5" Type="http://schemas.openxmlformats.org/officeDocument/2006/relationships/hyperlink" Target="https://lien.bechamail.fr/ESMhkdU2" TargetMode="External"/><Relationship Id="rId4" Type="http://schemas.openxmlformats.org/officeDocument/2006/relationships/hyperlink" Target="https://anancus.ynh.fr/lstu/XL2AwDf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47D4096-2DB4-4316-B08B-10B8ABEC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771" y="0"/>
            <a:ext cx="10201855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2AF512F-FA89-43EE-B279-81E959569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188" y="3666477"/>
            <a:ext cx="1750784" cy="540435"/>
          </a:xfrm>
        </p:spPr>
        <p:txBody>
          <a:bodyPr>
            <a:noAutofit/>
          </a:bodyPr>
          <a:lstStyle/>
          <a:p>
            <a:b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21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F12E59-8BEF-4FA9-BCBD-7C5F250C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000" y="5761609"/>
            <a:ext cx="739711" cy="7314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C6CA806-8A6C-4DC0-8A5F-256A0130E493}"/>
              </a:ext>
            </a:extLst>
          </p:cNvPr>
          <p:cNvSpPr txBox="1"/>
          <p:nvPr/>
        </p:nvSpPr>
        <p:spPr>
          <a:xfrm>
            <a:off x="112800" y="407803"/>
            <a:ext cx="18421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Atelier : </a:t>
            </a:r>
          </a:p>
          <a:p>
            <a:endParaRPr lang="de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Coopérer</a:t>
            </a:r>
            <a:endParaRPr lang="de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mieux</a:t>
            </a:r>
          </a:p>
          <a:p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s’adapter</a:t>
            </a:r>
            <a:endParaRPr lang="de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6C582E-703C-4344-9D60-EB31A4F38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43293"/>
            <a:ext cx="2947387" cy="11096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3808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B5DFB8-7FF7-428D-B4F1-9A1E0D38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408" y="139130"/>
            <a:ext cx="2663972" cy="58867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AEF1A7-41D0-42F3-B0F7-CE931D46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120" y="138449"/>
            <a:ext cx="2663972" cy="595661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BE4D5C6-FE6C-48DA-85E4-6585268A694F}"/>
              </a:ext>
            </a:extLst>
          </p:cNvPr>
          <p:cNvGrpSpPr/>
          <p:nvPr/>
        </p:nvGrpSpPr>
        <p:grpSpPr>
          <a:xfrm>
            <a:off x="328372" y="135142"/>
            <a:ext cx="5618296" cy="5890754"/>
            <a:chOff x="328372" y="135142"/>
            <a:chExt cx="5618296" cy="589075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A4AE341-593E-4ABF-BA05-27B0D443B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2696" y="135142"/>
              <a:ext cx="2663972" cy="589075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67DA209-FC66-40E2-B88C-6DD84DA57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8372" y="5310906"/>
              <a:ext cx="2840862" cy="667249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D68A3DF1-4A7A-4DCD-A87A-029957571B1C}"/>
              </a:ext>
            </a:extLst>
          </p:cNvPr>
          <p:cNvSpPr txBox="1"/>
          <p:nvPr/>
        </p:nvSpPr>
        <p:spPr>
          <a:xfrm>
            <a:off x="447244" y="1547094"/>
            <a:ext cx="2249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Plus concrètement comment ça se passe …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6179F3-04EC-4380-A9EC-46B910158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153" y="6273225"/>
            <a:ext cx="2254898" cy="5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40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3DC2815-E476-479E-96FF-59A8D2810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04" y="-2749095"/>
            <a:ext cx="12280104" cy="1226817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78EA31F-2F0D-4B48-87B6-B6E8400645C9}"/>
              </a:ext>
            </a:extLst>
          </p:cNvPr>
          <p:cNvGrpSpPr/>
          <p:nvPr/>
        </p:nvGrpSpPr>
        <p:grpSpPr>
          <a:xfrm>
            <a:off x="319682" y="2750762"/>
            <a:ext cx="9616440" cy="892552"/>
            <a:chOff x="320040" y="1988420"/>
            <a:chExt cx="9616440" cy="89255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2420D9D-675E-4C46-914B-0E0CB5657237}"/>
                </a:ext>
              </a:extLst>
            </p:cNvPr>
            <p:cNvSpPr txBox="1"/>
            <p:nvPr/>
          </p:nvSpPr>
          <p:spPr>
            <a:xfrm>
              <a:off x="320040" y="1988420"/>
              <a:ext cx="6698244" cy="523220"/>
            </a:xfrm>
            <a:prstGeom prst="rect">
              <a:avLst/>
            </a:prstGeom>
            <a:solidFill>
              <a:srgbClr val="D4F1F5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CH" sz="2800" b="1" dirty="0"/>
                <a:t>Trouver des Licences Creative Commun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BB99F3-1666-40D4-94EF-4C3B30543280}"/>
                </a:ext>
              </a:extLst>
            </p:cNvPr>
            <p:cNvSpPr/>
            <p:nvPr/>
          </p:nvSpPr>
          <p:spPr>
            <a:xfrm>
              <a:off x="320040" y="2511640"/>
              <a:ext cx="9616440" cy="369332"/>
            </a:xfrm>
            <a:prstGeom prst="rect">
              <a:avLst/>
            </a:prstGeom>
            <a:solidFill>
              <a:srgbClr val="D4F1F5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fr-CH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https://sessions.animacoop.net/Lyon_automne_2020/?Module8TrouverMediasLibres</a:t>
              </a:r>
              <a:r>
                <a:rPr lang="fr-CH" dirty="0"/>
                <a:t> 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B5C3F28-7999-41E8-9BA6-DC8DFC1578DC}"/>
              </a:ext>
            </a:extLst>
          </p:cNvPr>
          <p:cNvGrpSpPr/>
          <p:nvPr/>
        </p:nvGrpSpPr>
        <p:grpSpPr>
          <a:xfrm>
            <a:off x="319682" y="1362238"/>
            <a:ext cx="8135560" cy="878928"/>
            <a:chOff x="320040" y="463431"/>
            <a:chExt cx="8135560" cy="878928"/>
          </a:xfrm>
          <a:solidFill>
            <a:srgbClr val="CCFFCC">
              <a:alpha val="50196"/>
            </a:srgb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97E0C8-B6E4-4A37-9AB2-A0C0932BABA2}"/>
                </a:ext>
              </a:extLst>
            </p:cNvPr>
            <p:cNvSpPr/>
            <p:nvPr/>
          </p:nvSpPr>
          <p:spPr>
            <a:xfrm>
              <a:off x="320040" y="973027"/>
              <a:ext cx="5192575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fr-CH" dirty="0"/>
                <a:t>https://fr.wikipedia.org/wiki/Creative_Commons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EE3C523-22D5-452B-9CF2-8F40BCA6378A}"/>
                </a:ext>
              </a:extLst>
            </p:cNvPr>
            <p:cNvSpPr txBox="1"/>
            <p:nvPr/>
          </p:nvSpPr>
          <p:spPr>
            <a:xfrm>
              <a:off x="320040" y="463431"/>
              <a:ext cx="813556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CH" sz="2800" b="1" dirty="0"/>
                <a:t>Licences Creative Commun – Plus d’information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D6A6BC4-B976-4AE0-B335-C92432EF068D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" y="4219017"/>
            <a:ext cx="5943358" cy="906092"/>
            <a:chOff x="320040" y="3555901"/>
            <a:chExt cx="5920441" cy="892552"/>
          </a:xfrm>
          <a:solidFill>
            <a:schemeClr val="accent3">
              <a:lumMod val="50000"/>
            </a:schemeClr>
          </a:solidFill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BCE57EDB-147C-4E49-A457-CDA1DA092652}"/>
                </a:ext>
              </a:extLst>
            </p:cNvPr>
            <p:cNvSpPr txBox="1"/>
            <p:nvPr/>
          </p:nvSpPr>
          <p:spPr>
            <a:xfrm>
              <a:off x="320040" y="3555901"/>
              <a:ext cx="5920441" cy="515401"/>
            </a:xfrm>
            <a:prstGeom prst="rect">
              <a:avLst/>
            </a:prstGeom>
            <a:solidFill>
              <a:srgbClr val="FFFFCC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fr-CH" sz="2800" b="1" dirty="0"/>
                <a:t>Termes Licences Creative Commun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1417B1-2C80-4052-9A8D-E3C720245D9E}"/>
                </a:ext>
              </a:extLst>
            </p:cNvPr>
            <p:cNvSpPr/>
            <p:nvPr/>
          </p:nvSpPr>
          <p:spPr>
            <a:xfrm>
              <a:off x="320040" y="4079121"/>
              <a:ext cx="4789324" cy="369332"/>
            </a:xfrm>
            <a:prstGeom prst="rect">
              <a:avLst/>
            </a:prstGeom>
            <a:solidFill>
              <a:srgbClr val="FFFFCC">
                <a:alpha val="50196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fr-CH" dirty="0"/>
                <a:t>https://creativecommons.org/choose/?lang=fr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A892D98-4BF2-4B81-8EB0-0303ABAFD9F0}"/>
              </a:ext>
            </a:extLst>
          </p:cNvPr>
          <p:cNvSpPr/>
          <p:nvPr/>
        </p:nvSpPr>
        <p:spPr>
          <a:xfrm>
            <a:off x="8455242" y="5495762"/>
            <a:ext cx="3798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"Compositing The Creative Commons"</a:t>
            </a:r>
            <a:r>
              <a:rPr lang="en-US" b="1" dirty="0"/>
              <a:t> by </a:t>
            </a:r>
            <a:r>
              <a:rPr lang="en-US" b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qthomasbower</a:t>
            </a:r>
            <a:r>
              <a:rPr lang="en-US" b="1" dirty="0"/>
              <a:t> is licensed under </a:t>
            </a:r>
            <a:r>
              <a:rPr lang="en-US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 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95149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C38C01-4EE0-4AF1-A250-43D14DFED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180" y="-113041"/>
            <a:ext cx="5996739" cy="22575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31207D3-1F86-4FF2-BD39-36C6F4988972}"/>
              </a:ext>
            </a:extLst>
          </p:cNvPr>
          <p:cNvSpPr txBox="1"/>
          <p:nvPr/>
        </p:nvSpPr>
        <p:spPr>
          <a:xfrm>
            <a:off x="5609598" y="2049776"/>
            <a:ext cx="649657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Adopter une </a:t>
            </a:r>
            <a:r>
              <a:rPr lang="fr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posture de </a:t>
            </a:r>
            <a:r>
              <a:rPr lang="fr-CH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facilitateur.trice</a:t>
            </a:r>
            <a:endParaRPr lang="fr-CH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Faire vivre la </a:t>
            </a:r>
            <a:r>
              <a:rPr lang="fr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coopération dans les projets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Prendre conscience du </a:t>
            </a:r>
            <a:r>
              <a:rPr lang="fr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cheminement des groupes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Tester et choisir </a:t>
            </a:r>
            <a:r>
              <a:rPr lang="fr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les outils numériques adaptés </a:t>
            </a: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aux besoins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Savoir développer une </a:t>
            </a:r>
            <a:r>
              <a:rPr lang="fr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culture de la coopération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EDF377-960E-4E54-BF19-09B03D692858}"/>
              </a:ext>
            </a:extLst>
          </p:cNvPr>
          <p:cNvSpPr txBox="1"/>
          <p:nvPr/>
        </p:nvSpPr>
        <p:spPr>
          <a:xfrm>
            <a:off x="293233" y="2049776"/>
            <a:ext cx="39463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Formation hybride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A Genève</a:t>
            </a:r>
          </a:p>
          <a:p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21 mars au 1</a:t>
            </a:r>
            <a:r>
              <a:rPr lang="fr-CH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juillet 2022</a:t>
            </a:r>
          </a:p>
          <a:p>
            <a:pPr marL="285750" indent="-285750">
              <a:buFontTx/>
              <a:buChar char="-"/>
            </a:pP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3 regroupements (x 2 jours)</a:t>
            </a:r>
          </a:p>
          <a:p>
            <a:pPr marL="285750" indent="-285750">
              <a:buFontTx/>
              <a:buChar char="-"/>
            </a:pP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2 ateliers (x 1 jour)</a:t>
            </a:r>
          </a:p>
          <a:p>
            <a:pPr marL="285750" indent="-285750">
              <a:buFontTx/>
              <a:buChar char="-"/>
            </a:pP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1 atelier optionnel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BED465-6EA7-4CFE-91B1-5C004B9F6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33" y="6208304"/>
            <a:ext cx="612289" cy="58167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464D581-2687-40F7-A44F-C510F1E90F5D}"/>
              </a:ext>
            </a:extLst>
          </p:cNvPr>
          <p:cNvSpPr txBox="1"/>
          <p:nvPr/>
        </p:nvSpPr>
        <p:spPr>
          <a:xfrm>
            <a:off x="85825" y="4351929"/>
            <a:ext cx="528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Nous </a:t>
            </a:r>
            <a:r>
              <a:rPr lang="fr-CH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partageons sincèrement 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nos </a:t>
            </a:r>
            <a:r>
              <a:rPr lang="fr-CH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contenus 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de formation ainsi que nos </a:t>
            </a:r>
            <a:r>
              <a:rPr lang="fr-CH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méthodes pédagogiques 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pour en faire des </a:t>
            </a:r>
            <a:r>
              <a:rPr lang="fr-CH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Communs de la Connaissance</a:t>
            </a:r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D012458-3817-429E-B621-6E008E8C2439}"/>
              </a:ext>
            </a:extLst>
          </p:cNvPr>
          <p:cNvSpPr txBox="1"/>
          <p:nvPr/>
        </p:nvSpPr>
        <p:spPr>
          <a:xfrm>
            <a:off x="5865630" y="353730"/>
            <a:ext cx="6496577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Pourquoi la coopération ? </a:t>
            </a:r>
          </a:p>
          <a:p>
            <a:r>
              <a:rPr lang="fr-CH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Parce que c’est ce que l’on préfère pour «faire-ensemble».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E15160-BFC1-417C-B014-E292635C487E}"/>
              </a:ext>
            </a:extLst>
          </p:cNvPr>
          <p:cNvSpPr txBox="1"/>
          <p:nvPr/>
        </p:nvSpPr>
        <p:spPr>
          <a:xfrm>
            <a:off x="8627482" y="6308061"/>
            <a:ext cx="315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suisse@animacoop.net</a:t>
            </a:r>
          </a:p>
        </p:txBody>
      </p:sp>
    </p:spTree>
    <p:extLst>
      <p:ext uri="{BB962C8B-B14F-4D97-AF65-F5344CB8AC3E}">
        <p14:creationId xmlns:p14="http://schemas.microsoft.com/office/powerpoint/2010/main" val="21036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1D61B2-2AF0-4260-9CB5-8108FF6E96BA}"/>
              </a:ext>
            </a:extLst>
          </p:cNvPr>
          <p:cNvSpPr txBox="1"/>
          <p:nvPr/>
        </p:nvSpPr>
        <p:spPr>
          <a:xfrm>
            <a:off x="704088" y="996696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Atelier 1</a:t>
            </a:r>
            <a:r>
              <a:rPr lang="fr-CH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 novembre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BF531A-F7AD-4904-9FBE-DCC85C94913E}"/>
              </a:ext>
            </a:extLst>
          </p:cNvPr>
          <p:cNvSpPr txBox="1"/>
          <p:nvPr/>
        </p:nvSpPr>
        <p:spPr>
          <a:xfrm>
            <a:off x="1636776" y="2660904"/>
            <a:ext cx="750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hlinkClick r:id="rId2"/>
              </a:rPr>
              <a:t>https://ferme.yeswiki.net/animacoopsuisse_cooperer_sadapter/?AtelieR</a:t>
            </a:r>
            <a:r>
              <a:rPr lang="fr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808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FF843272-A19C-4696-9E4D-75E71F219FE6}"/>
              </a:ext>
            </a:extLst>
          </p:cNvPr>
          <p:cNvGrpSpPr/>
          <p:nvPr/>
        </p:nvGrpSpPr>
        <p:grpSpPr>
          <a:xfrm>
            <a:off x="104961" y="2187612"/>
            <a:ext cx="6140578" cy="4653413"/>
            <a:chOff x="-466683" y="2145634"/>
            <a:chExt cx="6310541" cy="465341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8E81029-222E-41D2-B976-9E05CFAC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4988" y="6169851"/>
              <a:ext cx="1050178" cy="16070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784EAA-B031-487E-9D69-0DD7C4B07D62}"/>
                </a:ext>
              </a:extLst>
            </p:cNvPr>
            <p:cNvSpPr/>
            <p:nvPr/>
          </p:nvSpPr>
          <p:spPr>
            <a:xfrm>
              <a:off x="1589772" y="6160193"/>
              <a:ext cx="20533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"Cloudscape and Air Element - They are </a:t>
              </a:r>
            </a:p>
            <a:p>
              <a:r>
                <a:rPr lang="en-US" sz="800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Here ...  Breath IN the Chi IMG_2325"</a:t>
              </a:r>
              <a:r>
                <a:rPr lang="en-US" sz="800" dirty="0"/>
                <a:t> by </a:t>
              </a:r>
            </a:p>
            <a:p>
              <a:r>
                <a:rPr lang="en-US" sz="8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iezalel7williams</a:t>
              </a:r>
              <a:r>
                <a:rPr lang="en-US" sz="800" dirty="0"/>
                <a:t> is marked with </a:t>
              </a:r>
              <a:r>
                <a:rPr lang="en-US" sz="800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CC0 1.0 </a:t>
              </a:r>
              <a:endParaRPr lang="fr-CH" sz="8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84169E-FEB9-4C28-B0EF-6BDDF7FA91D6}"/>
                </a:ext>
              </a:extLst>
            </p:cNvPr>
            <p:cNvSpPr/>
            <p:nvPr/>
          </p:nvSpPr>
          <p:spPr>
            <a:xfrm>
              <a:off x="-466683" y="6127094"/>
              <a:ext cx="20615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"The seed boxes are stored in ware </a:t>
              </a:r>
            </a:p>
            <a:p>
              <a:r>
                <a:rPr lang="en-US" sz="800" dirty="0"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house shelves behind this net slide </a:t>
              </a:r>
            </a:p>
            <a:p>
              <a:r>
                <a:rPr lang="en-US" sz="800" dirty="0"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door"</a:t>
              </a:r>
              <a:r>
                <a:rPr lang="en-US" sz="800" dirty="0"/>
                <a:t> by </a:t>
              </a:r>
              <a:r>
                <a:rPr lang="en-US" sz="800" dirty="0" err="1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Landbruks</a:t>
              </a:r>
              <a:r>
                <a:rPr lang="en-US" sz="800" dirty="0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 </a:t>
              </a:r>
              <a:r>
                <a:rPr lang="en-US" sz="800" dirty="0" err="1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og</a:t>
              </a:r>
              <a:r>
                <a:rPr lang="en-US" sz="800" dirty="0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800" dirty="0" err="1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matdepar</a:t>
              </a:r>
              <a:endParaRPr lang="en-US" sz="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r>
                <a:rPr lang="en-US" sz="800" dirty="0" err="1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tementet</a:t>
              </a:r>
              <a:r>
                <a:rPr lang="en-US" sz="800" dirty="0"/>
                <a:t> is licensed under </a:t>
              </a:r>
              <a:r>
                <a:rPr lang="en-US" sz="800" dirty="0"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BY-ND 2.0 </a:t>
              </a:r>
              <a:endParaRPr lang="fr-CH" sz="800" dirty="0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AD157F75-5F5E-4A76-BE49-D2FD3C5961DD}"/>
                </a:ext>
              </a:extLst>
            </p:cNvPr>
            <p:cNvGrpSpPr/>
            <p:nvPr/>
          </p:nvGrpSpPr>
          <p:grpSpPr>
            <a:xfrm>
              <a:off x="188986" y="2145634"/>
              <a:ext cx="4390575" cy="3291300"/>
              <a:chOff x="212613" y="2565967"/>
              <a:chExt cx="4390575" cy="329130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4D35E6CB-4D17-425D-836F-16EC9621A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330" y="4508681"/>
                <a:ext cx="2161867" cy="1341957"/>
              </a:xfrm>
              <a:prstGeom prst="rect">
                <a:avLst/>
              </a:prstGeom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3A41D1E-CFF6-4986-8B7A-BD9E86F67DBA}"/>
                  </a:ext>
                </a:extLst>
              </p:cNvPr>
              <p:cNvSpPr txBox="1"/>
              <p:nvPr/>
            </p:nvSpPr>
            <p:spPr>
              <a:xfrm>
                <a:off x="212613" y="2565967"/>
                <a:ext cx="4390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2400" b="1" dirty="0"/>
                  <a:t>Ceux qui existent </a:t>
                </a:r>
                <a:r>
                  <a:rPr lang="fr-CH" sz="1400" b="1" dirty="0"/>
                  <a:t>(BIENS Communs)</a:t>
                </a:r>
              </a:p>
            </p:txBody>
          </p: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4FBA412F-B93E-48DE-90EC-ED196376B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60315" y="4512932"/>
                <a:ext cx="2053388" cy="1344335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81DAF04C-A037-452D-8E2B-575963EC8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0609" y="3124948"/>
                <a:ext cx="2116277" cy="1410182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6BEAD5A3-1005-4AEF-9468-84ECE095D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75842" y="3124949"/>
                <a:ext cx="2138799" cy="1414432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45EAB9-3A81-4299-BEE2-C7943F791CBA}"/>
                </a:ext>
              </a:extLst>
            </p:cNvPr>
            <p:cNvSpPr/>
            <p:nvPr/>
          </p:nvSpPr>
          <p:spPr>
            <a:xfrm>
              <a:off x="3790469" y="6337383"/>
              <a:ext cx="2053389" cy="461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"Walking through a field"</a:t>
              </a:r>
              <a:r>
                <a:rPr lang="en-US" sz="800" dirty="0"/>
                <a:t> by </a:t>
              </a:r>
              <a:r>
                <a:rPr lang="en-US" sz="800" dirty="0"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World Bank Photo Collection</a:t>
              </a:r>
              <a:r>
                <a:rPr lang="en-US" sz="800" dirty="0"/>
                <a:t> is licensed under </a:t>
              </a:r>
              <a:r>
                <a:rPr lang="en-US" sz="800" dirty="0"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BY-NC-ND 2.0 </a:t>
              </a:r>
              <a:endParaRPr lang="fr-CH" sz="800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FB9DC21-78C8-43C0-B03E-9C0130C2E73A}"/>
              </a:ext>
            </a:extLst>
          </p:cNvPr>
          <p:cNvGrpSpPr/>
          <p:nvPr/>
        </p:nvGrpSpPr>
        <p:grpSpPr>
          <a:xfrm>
            <a:off x="169169" y="168466"/>
            <a:ext cx="5276966" cy="1561835"/>
            <a:chOff x="260609" y="186754"/>
            <a:chExt cx="5276966" cy="156183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1409FF3-7430-44F8-AF3B-D1B1F13B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60609" y="186754"/>
              <a:ext cx="2317088" cy="1561835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96D1B26-3E6D-4CF5-9320-1C0901D25412}"/>
                </a:ext>
              </a:extLst>
            </p:cNvPr>
            <p:cNvSpPr txBox="1"/>
            <p:nvPr/>
          </p:nvSpPr>
          <p:spPr>
            <a:xfrm>
              <a:off x="1980191" y="381955"/>
              <a:ext cx="3557384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3200" b="1" dirty="0"/>
                <a:t>Qu’est ce que</a:t>
              </a:r>
            </a:p>
            <a:p>
              <a:r>
                <a:rPr lang="fr-CH" sz="3200" b="1" dirty="0"/>
                <a:t>«Les Communs» ?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EF7ADFD-95B4-46F7-92A4-5ADC3E32B4B5}"/>
              </a:ext>
            </a:extLst>
          </p:cNvPr>
          <p:cNvGrpSpPr/>
          <p:nvPr/>
        </p:nvGrpSpPr>
        <p:grpSpPr>
          <a:xfrm>
            <a:off x="6171535" y="276600"/>
            <a:ext cx="5277494" cy="6197126"/>
            <a:chOff x="6507158" y="357873"/>
            <a:chExt cx="5277494" cy="6197126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DB93D269-14F3-4DC0-97DB-A7B4168D9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4177" y="445472"/>
              <a:ext cx="3800475" cy="2533650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1B4A500-B31B-43EA-B0DD-5FE00B2545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07158" y="357873"/>
              <a:ext cx="5277494" cy="6197126"/>
              <a:chOff x="5659664" y="-224074"/>
              <a:chExt cx="6598243" cy="7748023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720BEEF6-D22F-40E8-ABDE-FC480F88E0FE}"/>
                  </a:ext>
                </a:extLst>
              </p:cNvPr>
              <p:cNvGrpSpPr/>
              <p:nvPr/>
            </p:nvGrpSpPr>
            <p:grpSpPr>
              <a:xfrm>
                <a:off x="6112869" y="2976584"/>
                <a:ext cx="2807122" cy="4354472"/>
                <a:chOff x="7027220" y="1625636"/>
                <a:chExt cx="5164780" cy="7690129"/>
              </a:xfrm>
            </p:grpSpPr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id="{2804B135-476C-4960-8926-A8B62F2B64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86661" y="1625636"/>
                  <a:ext cx="4805339" cy="2702195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C4D95F4-CBA8-4E6D-A176-6140B753EC6E}"/>
                    </a:ext>
                  </a:extLst>
                </p:cNvPr>
                <p:cNvSpPr/>
                <p:nvPr/>
              </p:nvSpPr>
              <p:spPr>
                <a:xfrm>
                  <a:off x="7027220" y="9100322"/>
                  <a:ext cx="4684098" cy="2154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800" dirty="0">
                      <a:hlinkClick r:id="rId19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"The PTO addresses </a:t>
                  </a:r>
                  <a:r>
                    <a:rPr lang="en-US" sz="800" dirty="0" err="1">
                      <a:hlinkClick r:id="rId19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Bilski</a:t>
                  </a:r>
                  <a:r>
                    <a:rPr lang="en-US" sz="800" dirty="0">
                      <a:hlinkClick r:id="rId19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 and software patents"</a:t>
                  </a:r>
                  <a:r>
                    <a:rPr lang="en-US" sz="800" dirty="0"/>
                    <a:t> by </a:t>
                  </a:r>
                  <a:r>
                    <a:rPr lang="en-US" sz="800" dirty="0" err="1">
                      <a:hlinkClick r:id="rId20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opensourceway</a:t>
                  </a:r>
                  <a:r>
                    <a:rPr lang="en-US" sz="800" dirty="0"/>
                    <a:t> is licensed under </a:t>
                  </a:r>
                  <a:r>
                    <a:rPr lang="en-US" sz="800" dirty="0">
                      <a:hlinkClick r:id="rId21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CC BY-SA 2.0 </a:t>
                  </a:r>
                  <a:endParaRPr lang="fr-CH" sz="800" dirty="0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AF46B3D-0B92-42B8-9ED6-B49D81B2C084}"/>
                  </a:ext>
                </a:extLst>
              </p:cNvPr>
              <p:cNvSpPr/>
              <p:nvPr/>
            </p:nvSpPr>
            <p:spPr>
              <a:xfrm>
                <a:off x="8613555" y="7185395"/>
                <a:ext cx="172768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" dirty="0">
                    <a:hlinkClick r:id="rId2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"Syringe and Vaccine"</a:t>
                </a:r>
                <a:r>
                  <a:rPr lang="en-US" sz="800" dirty="0"/>
                  <a:t> by </a:t>
                </a:r>
                <a:r>
                  <a:rPr lang="en-US" sz="800" dirty="0">
                    <a:hlinkClick r:id="rId2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NIAID</a:t>
                </a:r>
                <a:r>
                  <a:rPr lang="en-US" sz="800" dirty="0"/>
                  <a:t> </a:t>
                </a:r>
              </a:p>
              <a:p>
                <a:r>
                  <a:rPr lang="en-US" sz="800" dirty="0"/>
                  <a:t>is licensed under </a:t>
                </a:r>
                <a:r>
                  <a:rPr lang="en-US" sz="800" dirty="0">
                    <a:hlinkClick r:id="rId2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CC BY 2.0 </a:t>
                </a:r>
                <a:endParaRPr lang="fr-CH" sz="800" dirty="0"/>
              </a:p>
            </p:txBody>
          </p: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44B9765A-4D13-49E8-99DA-194CCE5EF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75996" y="4360792"/>
                <a:ext cx="2317088" cy="1766716"/>
              </a:xfrm>
              <a:prstGeom prst="rect">
                <a:avLst/>
              </a:prstGeom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487A23A-93EA-48D7-A990-2895913A02A3}"/>
                  </a:ext>
                </a:extLst>
              </p:cNvPr>
              <p:cNvSpPr txBox="1"/>
              <p:nvPr/>
            </p:nvSpPr>
            <p:spPr>
              <a:xfrm>
                <a:off x="5659664" y="-224074"/>
                <a:ext cx="3126909" cy="150072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CH" sz="2400" b="1" dirty="0"/>
                  <a:t>Potentiellement,</a:t>
                </a:r>
              </a:p>
              <a:p>
                <a:r>
                  <a:rPr lang="fr-CH" sz="2400" b="1" dirty="0"/>
                  <a:t>ceux que l’on </a:t>
                </a:r>
              </a:p>
              <a:p>
                <a:r>
                  <a:rPr lang="fr-CH" sz="2400" b="1" dirty="0"/>
                  <a:t>crée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5471AA1-AAFC-4B66-A6B9-BA7FE6C85988}"/>
                  </a:ext>
                </a:extLst>
              </p:cNvPr>
              <p:cNvSpPr txBox="1"/>
              <p:nvPr/>
            </p:nvSpPr>
            <p:spPr>
              <a:xfrm>
                <a:off x="6160871" y="4766270"/>
                <a:ext cx="53267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3600" b="1" dirty="0"/>
                  <a:t>Matériel ou immatériel</a:t>
                </a:r>
              </a:p>
            </p:txBody>
          </p: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D5B58510-E96B-4302-8F2B-D243511F1817}"/>
                  </a:ext>
                </a:extLst>
              </p:cNvPr>
              <p:cNvGrpSpPr/>
              <p:nvPr/>
            </p:nvGrpSpPr>
            <p:grpSpPr>
              <a:xfrm>
                <a:off x="8999424" y="3185951"/>
                <a:ext cx="3258483" cy="1029352"/>
                <a:chOff x="2708411" y="4784190"/>
                <a:chExt cx="3258483" cy="1029352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3EF4D126-D8B2-41E1-A5AE-FA4DEA41F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08411" y="4784190"/>
                  <a:ext cx="2488154" cy="845597"/>
                </a:xfrm>
                <a:prstGeom prst="rect">
                  <a:avLst/>
                </a:prstGeom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78A73B3D-AA9F-43F7-B681-7D1AF024F0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196565" y="4831491"/>
                  <a:ext cx="770329" cy="463477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8CC7D5DF-0881-43F3-8D1A-E9CA905A24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31987" y="5517885"/>
                  <a:ext cx="518808" cy="290284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C4A70D1-7EFB-4A00-B911-785D847FF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96565" y="5281839"/>
                  <a:ext cx="573059" cy="531703"/>
                </a:xfrm>
                <a:prstGeom prst="rect">
                  <a:avLst/>
                </a:prstGeom>
              </p:spPr>
            </p:pic>
          </p:grp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4ADED349-E007-4A68-9DAA-0DDDFD276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70131" y="761888"/>
                <a:ext cx="2317088" cy="2196277"/>
              </a:xfrm>
              <a:prstGeom prst="rect">
                <a:avLst/>
              </a:prstGeom>
            </p:spPr>
          </p:pic>
        </p:grp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CFCD1E30-CD8F-4ED8-93AF-9A69EDFCA825}"/>
              </a:ext>
            </a:extLst>
          </p:cNvPr>
          <p:cNvSpPr txBox="1"/>
          <p:nvPr/>
        </p:nvSpPr>
        <p:spPr>
          <a:xfrm>
            <a:off x="10382250" y="6408271"/>
            <a:ext cx="17091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00" dirty="0"/>
              <a:t>Jean-Marc Schneider </a:t>
            </a:r>
            <a:r>
              <a:rPr lang="fr-CH" sz="900" dirty="0" err="1"/>
              <a:t>CCbySA</a:t>
            </a:r>
            <a:endParaRPr lang="fr-CH" sz="900" dirty="0"/>
          </a:p>
        </p:txBody>
      </p:sp>
    </p:spTree>
    <p:extLst>
      <p:ext uri="{BB962C8B-B14F-4D97-AF65-F5344CB8AC3E}">
        <p14:creationId xmlns:p14="http://schemas.microsoft.com/office/powerpoint/2010/main" val="3368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F9A46B79-971D-42B5-9F1D-C808B35D63E5}"/>
              </a:ext>
            </a:extLst>
          </p:cNvPr>
          <p:cNvSpPr txBox="1"/>
          <p:nvPr/>
        </p:nvSpPr>
        <p:spPr>
          <a:xfrm>
            <a:off x="322759" y="274043"/>
            <a:ext cx="7292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 err="1"/>
              <a:t>Les</a:t>
            </a:r>
            <a:r>
              <a:rPr lang="de-CH" sz="3200" b="1" dirty="0"/>
              <a:t> </a:t>
            </a:r>
            <a:r>
              <a:rPr lang="de-CH" sz="3200" b="1" dirty="0" err="1"/>
              <a:t>Communs</a:t>
            </a:r>
            <a:r>
              <a:rPr lang="de-CH" sz="3200" b="1" dirty="0"/>
              <a:t> </a:t>
            </a:r>
            <a:r>
              <a:rPr lang="de-CH" sz="3200" b="1" dirty="0" err="1"/>
              <a:t>ont</a:t>
            </a:r>
            <a:r>
              <a:rPr lang="de-CH" sz="3200" b="1" dirty="0"/>
              <a:t> </a:t>
            </a:r>
            <a:r>
              <a:rPr lang="de-CH" sz="3200" b="1" dirty="0" err="1"/>
              <a:t>tous</a:t>
            </a:r>
            <a:r>
              <a:rPr lang="de-CH" sz="3200" b="1" dirty="0"/>
              <a:t> en … commun</a:t>
            </a:r>
            <a:endParaRPr lang="fr-CH" sz="32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357B44-B293-48CC-BDC8-7ECCCC1BA2DA}"/>
              </a:ext>
            </a:extLst>
          </p:cNvPr>
          <p:cNvSpPr txBox="1"/>
          <p:nvPr/>
        </p:nvSpPr>
        <p:spPr>
          <a:xfrm>
            <a:off x="5791531" y="6322183"/>
            <a:ext cx="524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Elinor</a:t>
            </a:r>
            <a:r>
              <a:rPr lang="fr-CH" dirty="0"/>
              <a:t> </a:t>
            </a:r>
            <a:r>
              <a:rPr lang="fr-CH" dirty="0" err="1"/>
              <a:t>Oström</a:t>
            </a:r>
            <a:r>
              <a:rPr lang="fr-CH" dirty="0"/>
              <a:t> : Prix Nobel Economie - 2009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FE46A18-4182-473A-9BBD-868BD0D1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31" y="1041134"/>
            <a:ext cx="2297761" cy="25045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45D614C-D24B-40C6-B20D-80B5132D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31" y="3717115"/>
            <a:ext cx="2297761" cy="22500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304B6B1-6BA5-465C-9B08-E0C0E1089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5" y="6190909"/>
            <a:ext cx="4753088" cy="631881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EC390E5-C65D-4709-BC9F-51EA40CEC20A}"/>
              </a:ext>
            </a:extLst>
          </p:cNvPr>
          <p:cNvGrpSpPr/>
          <p:nvPr/>
        </p:nvGrpSpPr>
        <p:grpSpPr>
          <a:xfrm>
            <a:off x="3116059" y="1279642"/>
            <a:ext cx="8621326" cy="4298716"/>
            <a:chOff x="3116059" y="1279642"/>
            <a:chExt cx="8621326" cy="4298716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69C4F1-0F64-4AFE-9E2B-DD273A0F138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116059" y="4655028"/>
              <a:ext cx="25147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La manière dont les personnes s’organisent autour de la ressource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63433CDD-E941-4653-8CAF-0B586832B054}"/>
                </a:ext>
              </a:extLst>
            </p:cNvPr>
            <p:cNvGrpSpPr/>
            <p:nvPr/>
          </p:nvGrpSpPr>
          <p:grpSpPr>
            <a:xfrm>
              <a:off x="3116060" y="1279642"/>
              <a:ext cx="8621325" cy="4016484"/>
              <a:chOff x="7180643" y="755784"/>
              <a:chExt cx="8621325" cy="4016484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9195C9A7-F802-4B9D-A00E-EE26EDDC0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0643" y="989261"/>
                <a:ext cx="2514717" cy="2808534"/>
              </a:xfrm>
              <a:prstGeom prst="rect">
                <a:avLst/>
              </a:prstGeom>
            </p:spPr>
          </p:pic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AA8B858-1C1C-4FCC-87E2-30F718C64C03}"/>
                  </a:ext>
                </a:extLst>
              </p:cNvPr>
              <p:cNvSpPr txBox="1"/>
              <p:nvPr/>
            </p:nvSpPr>
            <p:spPr>
              <a:xfrm>
                <a:off x="9695360" y="755784"/>
                <a:ext cx="6106608" cy="4016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Des </a:t>
                </a:r>
                <a:r>
                  <a:rPr lang="fr-CH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groupes aux frontières définies 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fr-CH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ress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/individus)</a:t>
                </a: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Les </a:t>
                </a:r>
                <a:r>
                  <a:rPr lang="fr-CH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règles doivent être claires 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répondent à des</a:t>
                </a:r>
                <a:b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spécificités</a:t>
                </a: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fr-CH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Etre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CH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décidées collectivement 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</a:t>
                </a:r>
                <a:b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fr-CH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modifiables 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 ceux qu’elles concernent</a:t>
                </a: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fr-CH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Gouvernance effective et redevable 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à la communauté</a:t>
                </a: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fr-CH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Elles doivent disposer de </a:t>
                </a:r>
                <a:r>
                  <a:rPr lang="fr-CH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sanctions graduées</a:t>
                </a: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fr-CH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Mécanismes 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pour </a:t>
                </a:r>
                <a:r>
                  <a:rPr lang="fr-CH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résoudre les conflits </a:t>
                </a: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accessibles </a:t>
                </a:r>
                <a:b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(peu couteux)</a:t>
                </a: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fr-CH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Être respectées par les autorités extérieures</a:t>
                </a: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fr-CH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Organisation qui prend pour </a:t>
                </a:r>
                <a:r>
                  <a:rPr lang="fr-CH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base le bassin de </a:t>
                </a:r>
                <a:r>
                  <a:rPr lang="fr-CH" sz="2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ress</a:t>
                </a:r>
                <a:r>
                  <a:rPr lang="fr-CH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890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DF17F19-F5FA-42B2-AD6F-B0FC72509180}"/>
              </a:ext>
            </a:extLst>
          </p:cNvPr>
          <p:cNvSpPr txBox="1"/>
          <p:nvPr/>
        </p:nvSpPr>
        <p:spPr>
          <a:xfrm>
            <a:off x="342528" y="206044"/>
            <a:ext cx="11335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/>
              <a:t>Les Communs ne sont pas une propriété privée exclusive….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CBE04D-3001-460D-8177-627734E58D18}"/>
              </a:ext>
            </a:extLst>
          </p:cNvPr>
          <p:cNvSpPr txBox="1"/>
          <p:nvPr/>
        </p:nvSpPr>
        <p:spPr>
          <a:xfrm>
            <a:off x="342528" y="904963"/>
            <a:ext cx="72601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- Une copropriété (non coopérative)</a:t>
            </a:r>
          </a:p>
          <a:p>
            <a:r>
              <a:rPr lang="fr-CH" dirty="0"/>
              <a:t>- Une entreprise et ses actionnaires (où 1 personne n’est pas une voix)</a:t>
            </a:r>
          </a:p>
          <a:p>
            <a:r>
              <a:rPr lang="fr-CH" dirty="0"/>
              <a:t>- Une PME avec plusieurs associés (si non coopérative)</a:t>
            </a:r>
          </a:p>
          <a:p>
            <a:r>
              <a:rPr lang="fr-CH" dirty="0"/>
              <a:t>- Des inventions (</a:t>
            </a:r>
            <a:r>
              <a:rPr lang="fr-CH" dirty="0" err="1"/>
              <a:t>im</a:t>
            </a:r>
            <a:r>
              <a:rPr lang="fr-CH" dirty="0"/>
              <a:t>)matérielles =&gt; Brevets</a:t>
            </a:r>
          </a:p>
          <a:p>
            <a:r>
              <a:rPr lang="fr-CH" dirty="0"/>
              <a:t>- Des livres, de la musique =&gt; Droits d’auteurs</a:t>
            </a:r>
          </a:p>
          <a:p>
            <a:r>
              <a:rPr lang="fr-CH" dirty="0"/>
              <a:t>- </a:t>
            </a:r>
            <a:r>
              <a:rPr lang="fr-CH" dirty="0" err="1"/>
              <a:t>etc</a:t>
            </a:r>
            <a:endParaRPr lang="fr-CH" dirty="0"/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96B3591B-DD79-48F9-8483-121C150D1A1C}"/>
              </a:ext>
            </a:extLst>
          </p:cNvPr>
          <p:cNvSpPr/>
          <p:nvPr/>
        </p:nvSpPr>
        <p:spPr>
          <a:xfrm>
            <a:off x="5646822" y="1852781"/>
            <a:ext cx="192024" cy="741711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11B8088-16AC-4096-932A-BABDFBBBC782}"/>
              </a:ext>
            </a:extLst>
          </p:cNvPr>
          <p:cNvSpPr txBox="1"/>
          <p:nvPr/>
        </p:nvSpPr>
        <p:spPr>
          <a:xfrm>
            <a:off x="6110005" y="204049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</a:rPr>
              <a:t>«Copyright»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2B507A-3194-4FF8-BB23-8904B878E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363" y="3093701"/>
            <a:ext cx="4547944" cy="2708945"/>
          </a:xfrm>
          <a:prstGeom prst="rect">
            <a:avLst/>
          </a:prstGeom>
        </p:spPr>
      </p:pic>
      <p:sp>
        <p:nvSpPr>
          <p:cNvPr id="10" name="Flèche : bas 9">
            <a:extLst>
              <a:ext uri="{FF2B5EF4-FFF2-40B4-BE49-F238E27FC236}">
                <a16:creationId xmlns:a16="http://schemas.microsoft.com/office/drawing/2014/main" id="{30870041-D3DC-4931-8CFA-2CFD4B2F0288}"/>
              </a:ext>
            </a:extLst>
          </p:cNvPr>
          <p:cNvSpPr/>
          <p:nvPr/>
        </p:nvSpPr>
        <p:spPr>
          <a:xfrm rot="5400000">
            <a:off x="6876038" y="5028529"/>
            <a:ext cx="504326" cy="621792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048FD2B-4A07-4D60-90A0-28A37528493B}"/>
              </a:ext>
            </a:extLst>
          </p:cNvPr>
          <p:cNvSpPr txBox="1"/>
          <p:nvPr/>
        </p:nvSpPr>
        <p:spPr>
          <a:xfrm>
            <a:off x="7602721" y="531091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accent1"/>
                </a:solidFill>
              </a:rPr>
              <a:t>Copyleft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C9FB64-87F4-4FD1-B620-B3444564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324" y="6266637"/>
            <a:ext cx="3164098" cy="5913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E0C1E7-9512-4DA8-8C23-DD97113C05D4}"/>
              </a:ext>
            </a:extLst>
          </p:cNvPr>
          <p:cNvSpPr txBox="1"/>
          <p:nvPr/>
        </p:nvSpPr>
        <p:spPr>
          <a:xfrm>
            <a:off x="7602721" y="4740677"/>
            <a:ext cx="303320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Creative Commons – 2001</a:t>
            </a:r>
          </a:p>
          <a:p>
            <a:r>
              <a:rPr lang="da-DK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Lawrence Lessig</a:t>
            </a:r>
            <a:r>
              <a:rPr lang="da-DK" sz="1100" dirty="0"/>
              <a:t>, </a:t>
            </a:r>
            <a:r>
              <a:rPr lang="da-DK" sz="1100" dirty="0">
                <a:hlinkClick r:id="rId5" tooltip="Hal Abel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 Abelson</a:t>
            </a:r>
            <a:r>
              <a:rPr lang="da-DK" sz="1100" dirty="0"/>
              <a:t>, et </a:t>
            </a:r>
            <a:r>
              <a:rPr lang="da-DK" sz="1100" dirty="0">
                <a:hlinkClick r:id="rId6" tooltip="Eric Eld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Eric Eldred</a:t>
            </a:r>
            <a:r>
              <a:rPr lang="da-DK" sz="1100" dirty="0"/>
              <a:t> </a:t>
            </a:r>
            <a:endParaRPr lang="fr-CH" sz="11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041A8DB-31B9-43F2-B88A-C9C76E213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8153" y="6273225"/>
            <a:ext cx="2254898" cy="5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6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960D35E0-9F22-4F74-B0C7-7EBB9FC46D8C}"/>
              </a:ext>
            </a:extLst>
          </p:cNvPr>
          <p:cNvGrpSpPr/>
          <p:nvPr/>
        </p:nvGrpSpPr>
        <p:grpSpPr>
          <a:xfrm>
            <a:off x="295359" y="1550130"/>
            <a:ext cx="2569032" cy="1510874"/>
            <a:chOff x="377352" y="378785"/>
            <a:chExt cx="2569032" cy="151087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62B6BDA-AE5E-45E8-A16C-F03D0FB64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274" y="378785"/>
              <a:ext cx="2536110" cy="1510874"/>
            </a:xfrm>
            <a:prstGeom prst="rect">
              <a:avLst/>
            </a:prstGeom>
            <a:ln w="57150">
              <a:solidFill>
                <a:schemeClr val="accent5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775533-6543-42C7-8973-A36A4EF5241D}"/>
                </a:ext>
              </a:extLst>
            </p:cNvPr>
            <p:cNvSpPr/>
            <p:nvPr/>
          </p:nvSpPr>
          <p:spPr>
            <a:xfrm>
              <a:off x="377352" y="870822"/>
              <a:ext cx="986227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CH" sz="1100" b="1" dirty="0"/>
                <a:t>https://interpole.xyz/?PagePrincipale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29024E-64E7-4B68-8A80-BCD42ED0DB16}"/>
              </a:ext>
            </a:extLst>
          </p:cNvPr>
          <p:cNvGrpSpPr/>
          <p:nvPr/>
        </p:nvGrpSpPr>
        <p:grpSpPr>
          <a:xfrm>
            <a:off x="306295" y="2988885"/>
            <a:ext cx="4006912" cy="2388536"/>
            <a:chOff x="377352" y="2142632"/>
            <a:chExt cx="4006912" cy="2388536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7A0C2D7-1CC8-45F9-80DE-C2278B321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352" y="2142632"/>
              <a:ext cx="4006912" cy="2388536"/>
            </a:xfrm>
            <a:prstGeom prst="rect">
              <a:avLst/>
            </a:prstGeom>
            <a:ln w="57150">
              <a:solidFill>
                <a:schemeClr val="accent4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D7078E-E8D3-4194-8268-78DC09D3BC6F}"/>
                </a:ext>
              </a:extLst>
            </p:cNvPr>
            <p:cNvSpPr/>
            <p:nvPr/>
          </p:nvSpPr>
          <p:spPr>
            <a:xfrm>
              <a:off x="462987" y="3172240"/>
              <a:ext cx="1215342" cy="9251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2DF377-DD3E-4791-8597-E504CC6EA186}"/>
                </a:ext>
              </a:extLst>
            </p:cNvPr>
            <p:cNvSpPr/>
            <p:nvPr/>
          </p:nvSpPr>
          <p:spPr>
            <a:xfrm>
              <a:off x="429527" y="2841512"/>
              <a:ext cx="142802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CH" b="1" dirty="0"/>
                <a:t>https://framasoft.org/fr/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08826D8-49BC-4866-AC97-BB3FE990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" y="4678181"/>
            <a:ext cx="3250952" cy="1936738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0528A708-7467-4CDF-86DB-53DB4A7CAD91}"/>
              </a:ext>
            </a:extLst>
          </p:cNvPr>
          <p:cNvGrpSpPr/>
          <p:nvPr/>
        </p:nvGrpSpPr>
        <p:grpSpPr>
          <a:xfrm>
            <a:off x="5669032" y="347603"/>
            <a:ext cx="5943381" cy="2002048"/>
            <a:chOff x="5652319" y="526301"/>
            <a:chExt cx="5943381" cy="2002048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BD7A69C-0F55-433A-8AF6-997EC69BE355}"/>
                </a:ext>
              </a:extLst>
            </p:cNvPr>
            <p:cNvSpPr txBox="1"/>
            <p:nvPr/>
          </p:nvSpPr>
          <p:spPr>
            <a:xfrm>
              <a:off x="5652319" y="526301"/>
              <a:ext cx="48269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800" b="1" dirty="0"/>
                <a:t>Economie de la contribution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EC20022-0469-4D6D-B0C2-A8BB2451EB6C}"/>
                </a:ext>
              </a:extLst>
            </p:cNvPr>
            <p:cNvSpPr txBox="1"/>
            <p:nvPr/>
          </p:nvSpPr>
          <p:spPr>
            <a:xfrm>
              <a:off x="5707005" y="1051021"/>
              <a:ext cx="300774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CH" dirty="0"/>
                <a:t>Coproductions </a:t>
              </a:r>
            </a:p>
            <a:p>
              <a:pPr marL="285750" indent="-285750">
                <a:buFontTx/>
                <a:buChar char="-"/>
              </a:pPr>
              <a:r>
                <a:rPr lang="fr-CH" dirty="0"/>
                <a:t>Intelligence Collective</a:t>
              </a:r>
            </a:p>
            <a:p>
              <a:pPr marL="285750" indent="-285750">
                <a:buFontTx/>
                <a:buChar char="-"/>
              </a:pPr>
              <a:r>
                <a:rPr lang="fr-CH" dirty="0"/>
                <a:t>Entraide</a:t>
              </a:r>
            </a:p>
            <a:p>
              <a:pPr marL="285750" indent="-285750">
                <a:buFontTx/>
                <a:buChar char="-"/>
              </a:pPr>
              <a:r>
                <a:rPr lang="fr-CH" dirty="0"/>
                <a:t>Innovation, amélioration</a:t>
              </a:r>
            </a:p>
            <a:p>
              <a:pPr marL="285750" indent="-285750">
                <a:buFontTx/>
                <a:buChar char="-"/>
              </a:pPr>
              <a:r>
                <a:rPr lang="fr-CH" dirty="0"/>
                <a:t>Gratuité</a:t>
              </a:r>
            </a:p>
          </p:txBody>
        </p:sp>
        <p:sp>
          <p:nvSpPr>
            <p:cNvPr id="11" name="Demi-cadre 10">
              <a:extLst>
                <a:ext uri="{FF2B5EF4-FFF2-40B4-BE49-F238E27FC236}">
                  <a16:creationId xmlns:a16="http://schemas.microsoft.com/office/drawing/2014/main" id="{768CEF9D-D447-40ED-97F1-C36600254CFB}"/>
                </a:ext>
              </a:extLst>
            </p:cNvPr>
            <p:cNvSpPr/>
            <p:nvPr/>
          </p:nvSpPr>
          <p:spPr>
            <a:xfrm rot="8067926">
              <a:off x="8549570" y="1422437"/>
              <a:ext cx="561474" cy="52322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E698E01-ECD5-4D5C-AE6C-97510492D8EA}"/>
                </a:ext>
              </a:extLst>
            </p:cNvPr>
            <p:cNvSpPr txBox="1"/>
            <p:nvPr/>
          </p:nvSpPr>
          <p:spPr>
            <a:xfrm>
              <a:off x="9372014" y="1222382"/>
              <a:ext cx="2223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CH" dirty="0"/>
                <a:t>Public</a:t>
              </a:r>
            </a:p>
            <a:p>
              <a:pPr marL="285750" indent="-285750">
                <a:buFontTx/>
                <a:buChar char="-"/>
              </a:pPr>
              <a:r>
                <a:rPr lang="fr-CH" dirty="0"/>
                <a:t>Privé</a:t>
              </a:r>
            </a:p>
            <a:p>
              <a:pPr marL="285750" indent="-285750">
                <a:buFontTx/>
                <a:buChar char="-"/>
              </a:pPr>
              <a:r>
                <a:rPr lang="fr-CH" dirty="0"/>
                <a:t>Sans But Lucratif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26196C9-2639-4175-9A25-B7D3511BF930}"/>
              </a:ext>
            </a:extLst>
          </p:cNvPr>
          <p:cNvGrpSpPr/>
          <p:nvPr/>
        </p:nvGrpSpPr>
        <p:grpSpPr>
          <a:xfrm>
            <a:off x="2385411" y="1674455"/>
            <a:ext cx="3250952" cy="1753847"/>
            <a:chOff x="2385411" y="1674455"/>
            <a:chExt cx="2943959" cy="175384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6D859D0-7FA1-4D94-A61D-D9B4718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5411" y="1674455"/>
              <a:ext cx="2943959" cy="1753847"/>
            </a:xfrm>
            <a:prstGeom prst="rect">
              <a:avLst/>
            </a:prstGeom>
            <a:ln w="57150">
              <a:solidFill>
                <a:schemeClr val="accent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64DE7D-CFDC-4226-8436-82090D9FBA7A}"/>
                </a:ext>
              </a:extLst>
            </p:cNvPr>
            <p:cNvSpPr/>
            <p:nvPr/>
          </p:nvSpPr>
          <p:spPr>
            <a:xfrm>
              <a:off x="2482284" y="2039536"/>
              <a:ext cx="900793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CH" sz="1400" b="1" dirty="0"/>
                <a:t>https://search.creativecommons.org/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A4C5086-9A9F-4A91-AD02-44706471BBFB}"/>
              </a:ext>
            </a:extLst>
          </p:cNvPr>
          <p:cNvGrpSpPr/>
          <p:nvPr/>
        </p:nvGrpSpPr>
        <p:grpSpPr>
          <a:xfrm>
            <a:off x="6654779" y="2551378"/>
            <a:ext cx="4727576" cy="3314617"/>
            <a:chOff x="6926733" y="2811339"/>
            <a:chExt cx="4727576" cy="3314617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E51E87A-18FC-4F8D-A70A-78E70EFC57C5}"/>
                </a:ext>
              </a:extLst>
            </p:cNvPr>
            <p:cNvSpPr txBox="1"/>
            <p:nvPr/>
          </p:nvSpPr>
          <p:spPr>
            <a:xfrm>
              <a:off x="6926733" y="2811339"/>
              <a:ext cx="452559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800" b="1" dirty="0"/>
                <a:t>De l’intérêt de coopérer et </a:t>
              </a:r>
            </a:p>
            <a:p>
              <a:r>
                <a:rPr lang="fr-CH" sz="2800" b="1" dirty="0"/>
                <a:t>de partager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F2E90C3-DCED-4DBA-97C6-0E049CF3BAFF}"/>
                </a:ext>
              </a:extLst>
            </p:cNvPr>
            <p:cNvSpPr txBox="1"/>
            <p:nvPr/>
          </p:nvSpPr>
          <p:spPr>
            <a:xfrm>
              <a:off x="6926733" y="3786854"/>
              <a:ext cx="4727576" cy="2339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fr-CH" dirty="0"/>
                <a:t>Ne pas réinventer la roue</a:t>
              </a: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fr-CH" dirty="0"/>
                <a:t>Disposer de ressources utiles</a:t>
              </a: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fr-CH" dirty="0"/>
                <a:t>Se faire connaître et soutenir la diffusion :</a:t>
              </a:r>
              <a:br>
                <a:rPr lang="fr-CH" dirty="0"/>
              </a:br>
              <a:r>
                <a:rPr lang="fr-CH" dirty="0">
                  <a:solidFill>
                    <a:schemeClr val="accent5">
                      <a:lumMod val="75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https://anancus.ynh.fr/lstu/XL2AwDfu</a:t>
              </a:r>
              <a:r>
                <a:rPr lang="fr-CH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fr-CH" dirty="0"/>
                <a:t>Parce que c’est bcp + difficile </a:t>
              </a:r>
              <a:r>
                <a:rPr lang="fr-CH" dirty="0" err="1"/>
                <a:t>tout.e</a:t>
              </a:r>
              <a:r>
                <a:rPr lang="fr-CH" dirty="0"/>
                <a:t> </a:t>
              </a:r>
              <a:r>
                <a:rPr lang="fr-CH" dirty="0" err="1"/>
                <a:t>seul.e</a:t>
              </a:r>
              <a:endParaRPr lang="fr-CH" dirty="0"/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fr-CH" dirty="0"/>
                <a:t>Parce que c’est un engagement : </a:t>
              </a:r>
              <a:br>
                <a:rPr lang="fr-CH" dirty="0"/>
              </a:br>
              <a:r>
                <a:rPr lang="fr-CH" dirty="0">
                  <a:solidFill>
                    <a:schemeClr val="accent5">
                      <a:lumMod val="75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https://lien.bechamail.fr/ESMhkdU2</a:t>
              </a:r>
              <a:r>
                <a:rPr lang="fr-CH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C38BE07-3025-45A9-AF71-E37D0B3F2C2A}"/>
              </a:ext>
            </a:extLst>
          </p:cNvPr>
          <p:cNvSpPr/>
          <p:nvPr/>
        </p:nvSpPr>
        <p:spPr>
          <a:xfrm>
            <a:off x="351303" y="4984830"/>
            <a:ext cx="826434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fr-CH" sz="1600" b="1" dirty="0"/>
              <a:t>https://www.solucracy.org/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A3FA0BC-F38D-465E-83BE-B1E31DDEA700}"/>
              </a:ext>
            </a:extLst>
          </p:cNvPr>
          <p:cNvGrpSpPr/>
          <p:nvPr/>
        </p:nvGrpSpPr>
        <p:grpSpPr>
          <a:xfrm>
            <a:off x="2932681" y="4016461"/>
            <a:ext cx="3250955" cy="1936738"/>
            <a:chOff x="2775712" y="3288393"/>
            <a:chExt cx="3250955" cy="193673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47286BF-FA95-4885-9DF3-E906BB792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5712" y="3288393"/>
              <a:ext cx="3250955" cy="1936738"/>
            </a:xfrm>
            <a:prstGeom prst="rect">
              <a:avLst/>
            </a:prstGeom>
            <a:ln w="57150">
              <a:solidFill>
                <a:schemeClr val="accent3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280DCE-5256-4D5A-91AA-11B4DB5561C4}"/>
                </a:ext>
              </a:extLst>
            </p:cNvPr>
            <p:cNvSpPr/>
            <p:nvPr/>
          </p:nvSpPr>
          <p:spPr>
            <a:xfrm>
              <a:off x="2899164" y="3825442"/>
              <a:ext cx="86200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CH" sz="1000" b="1" dirty="0"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https://colibris-</a:t>
              </a:r>
              <a:endParaRPr lang="fr-CH" sz="1000" b="1" dirty="0"/>
            </a:p>
            <a:p>
              <a:r>
                <a:rPr lang="fr-CH" sz="1000" b="1" dirty="0"/>
                <a:t>outilslibres.org/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51589B5-24FE-435B-B04B-0D5486055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802" y="3466948"/>
            <a:ext cx="1391803" cy="82915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6FF29C0-5452-4C85-8B15-77EA691C0D9F}"/>
              </a:ext>
            </a:extLst>
          </p:cNvPr>
          <p:cNvSpPr txBox="1"/>
          <p:nvPr/>
        </p:nvSpPr>
        <p:spPr>
          <a:xfrm>
            <a:off x="201178" y="128913"/>
            <a:ext cx="3772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 err="1"/>
              <a:t>Les</a:t>
            </a:r>
            <a:r>
              <a:rPr lang="de-CH" sz="3200" b="1" dirty="0"/>
              <a:t> </a:t>
            </a:r>
            <a:r>
              <a:rPr lang="de-CH" sz="3200" b="1" dirty="0" err="1"/>
              <a:t>Communs</a:t>
            </a:r>
            <a:r>
              <a:rPr lang="de-CH" sz="3200" b="1" dirty="0"/>
              <a:t> </a:t>
            </a:r>
            <a:r>
              <a:rPr lang="de-CH" sz="3200" b="1" dirty="0" err="1"/>
              <a:t>que</a:t>
            </a:r>
            <a:r>
              <a:rPr lang="de-CH" sz="3200" b="1" dirty="0"/>
              <a:t> </a:t>
            </a:r>
          </a:p>
          <a:p>
            <a:r>
              <a:rPr lang="de-CH" sz="3200" b="1" dirty="0" err="1"/>
              <a:t>l’on</a:t>
            </a:r>
            <a:r>
              <a:rPr lang="de-CH" sz="3200" b="1" dirty="0"/>
              <a:t> </a:t>
            </a:r>
            <a:r>
              <a:rPr lang="de-CH" sz="3200" b="1" dirty="0" err="1"/>
              <a:t>crée</a:t>
            </a:r>
            <a:r>
              <a:rPr lang="de-CH" sz="3200" b="1" dirty="0"/>
              <a:t> </a:t>
            </a:r>
            <a:r>
              <a:rPr lang="de-CH" sz="1000" b="1" dirty="0"/>
              <a:t>Ex </a:t>
            </a:r>
            <a:r>
              <a:rPr lang="de-CH" sz="1000" b="1" dirty="0" err="1"/>
              <a:t>Communs</a:t>
            </a:r>
            <a:r>
              <a:rPr lang="de-CH" sz="1000" b="1" dirty="0"/>
              <a:t> de la </a:t>
            </a:r>
            <a:r>
              <a:rPr lang="de-CH" sz="1000" b="1" dirty="0" err="1"/>
              <a:t>connaissance</a:t>
            </a:r>
            <a:endParaRPr lang="fr-CH" sz="1000" b="1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580B57B-3BFF-4A1E-BFEF-C9ADB0E03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8153" y="6273225"/>
            <a:ext cx="2254898" cy="5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8D4C14-2E8F-42FE-A859-6FE0ADC93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21" y="231143"/>
            <a:ext cx="2317088" cy="156183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8A65A7-0113-455A-B065-680873F288C3}"/>
              </a:ext>
            </a:extLst>
          </p:cNvPr>
          <p:cNvSpPr txBox="1"/>
          <p:nvPr/>
        </p:nvSpPr>
        <p:spPr>
          <a:xfrm>
            <a:off x="1866083" y="491207"/>
            <a:ext cx="327205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800" b="1" dirty="0"/>
              <a:t>«Les Communs»</a:t>
            </a:r>
          </a:p>
          <a:p>
            <a:pPr algn="r"/>
            <a:r>
              <a:rPr lang="fr-CH" sz="2800" b="1" dirty="0"/>
              <a:t>d’où ça vient ?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EBB8AC6-C941-4D03-8B86-CDEAD5723593}"/>
              </a:ext>
            </a:extLst>
          </p:cNvPr>
          <p:cNvGrpSpPr/>
          <p:nvPr/>
        </p:nvGrpSpPr>
        <p:grpSpPr>
          <a:xfrm>
            <a:off x="715648" y="2027492"/>
            <a:ext cx="3635322" cy="3566911"/>
            <a:chOff x="715648" y="2053042"/>
            <a:chExt cx="3635322" cy="3566911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1E2C671-AB57-4583-8B52-EF73F194CCD9}"/>
                </a:ext>
              </a:extLst>
            </p:cNvPr>
            <p:cNvGrpSpPr/>
            <p:nvPr/>
          </p:nvGrpSpPr>
          <p:grpSpPr>
            <a:xfrm>
              <a:off x="715648" y="3312001"/>
              <a:ext cx="3635322" cy="2307952"/>
              <a:chOff x="941849" y="2673273"/>
              <a:chExt cx="3635322" cy="2307952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BAA209B5-B661-4A13-B395-F057728B7227}"/>
                  </a:ext>
                </a:extLst>
              </p:cNvPr>
              <p:cNvSpPr/>
              <p:nvPr/>
            </p:nvSpPr>
            <p:spPr>
              <a:xfrm>
                <a:off x="941849" y="2673273"/>
                <a:ext cx="1852183" cy="115397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dirty="0"/>
              </a:p>
            </p:txBody>
          </p:sp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CE2C3DCB-A12C-42EA-8006-766CB891A882}"/>
                  </a:ext>
                </a:extLst>
              </p:cNvPr>
              <p:cNvSpPr/>
              <p:nvPr/>
            </p:nvSpPr>
            <p:spPr>
              <a:xfrm>
                <a:off x="2807399" y="2673273"/>
                <a:ext cx="1769771" cy="115397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92F1A5-9B0D-44DB-8013-B678D7CFC295}"/>
                  </a:ext>
                </a:extLst>
              </p:cNvPr>
              <p:cNvSpPr/>
              <p:nvPr/>
            </p:nvSpPr>
            <p:spPr>
              <a:xfrm>
                <a:off x="978071" y="3827248"/>
                <a:ext cx="1815962" cy="115397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1173B60-CCC5-4D5A-87FA-2FA078D2A38E}"/>
                  </a:ext>
                </a:extLst>
              </p:cNvPr>
              <p:cNvSpPr txBox="1"/>
              <p:nvPr/>
            </p:nvSpPr>
            <p:spPr>
              <a:xfrm>
                <a:off x="1282056" y="2896317"/>
                <a:ext cx="15119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b="1" dirty="0" err="1"/>
                  <a:t>Res</a:t>
                </a:r>
                <a:r>
                  <a:rPr lang="fr-CH" sz="2000" b="1" dirty="0"/>
                  <a:t> </a:t>
                </a:r>
              </a:p>
              <a:p>
                <a:r>
                  <a:rPr lang="fr-CH" sz="2000" b="1" dirty="0"/>
                  <a:t>Nullius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6757C91-1E3A-4459-9658-ECAA7164E152}"/>
                  </a:ext>
                </a:extLst>
              </p:cNvPr>
              <p:cNvSpPr txBox="1"/>
              <p:nvPr/>
            </p:nvSpPr>
            <p:spPr>
              <a:xfrm>
                <a:off x="1296856" y="3999658"/>
                <a:ext cx="11384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2000" b="1" dirty="0" err="1"/>
                  <a:t>Res</a:t>
                </a:r>
                <a:r>
                  <a:rPr lang="fr-CH" sz="2000" b="1" dirty="0"/>
                  <a:t> </a:t>
                </a:r>
              </a:p>
              <a:p>
                <a:r>
                  <a:rPr lang="fr-CH" sz="2000" b="1" dirty="0" err="1"/>
                  <a:t>Privatae</a:t>
                </a:r>
                <a:endParaRPr lang="fr-CH" sz="2000" b="1" dirty="0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8357DFC-9EAC-4667-A30C-048B413FAA56}"/>
                  </a:ext>
                </a:extLst>
              </p:cNvPr>
              <p:cNvSpPr txBox="1"/>
              <p:nvPr/>
            </p:nvSpPr>
            <p:spPr>
              <a:xfrm>
                <a:off x="2970720" y="2870327"/>
                <a:ext cx="11961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2000" b="1" dirty="0" err="1"/>
                  <a:t>Res</a:t>
                </a:r>
                <a:r>
                  <a:rPr lang="fr-CH" sz="2000" b="1" dirty="0"/>
                  <a:t> </a:t>
                </a:r>
              </a:p>
              <a:p>
                <a:r>
                  <a:rPr lang="fr-CH" sz="2000" b="1" dirty="0" err="1"/>
                  <a:t>Publicae</a:t>
                </a:r>
                <a:endParaRPr lang="fr-CH" sz="2000" b="1" dirty="0"/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48AB0A71-5E8F-48FD-83B9-C6EADE10557B}"/>
                  </a:ext>
                </a:extLst>
              </p:cNvPr>
              <p:cNvGrpSpPr/>
              <p:nvPr/>
            </p:nvGrpSpPr>
            <p:grpSpPr>
              <a:xfrm>
                <a:off x="2807400" y="3827248"/>
                <a:ext cx="1769771" cy="1153977"/>
                <a:chOff x="3329777" y="4174912"/>
                <a:chExt cx="2367074" cy="1461055"/>
              </a:xfrm>
            </p:grpSpPr>
            <p:sp>
              <p:nvSpPr>
                <p:cNvPr id="7" name="Rectangle : coins arrondis 6">
                  <a:extLst>
                    <a:ext uri="{FF2B5EF4-FFF2-40B4-BE49-F238E27FC236}">
                      <a16:creationId xmlns:a16="http://schemas.microsoft.com/office/drawing/2014/main" id="{636869BD-3212-46DB-A33D-3E9DA4486755}"/>
                    </a:ext>
                  </a:extLst>
                </p:cNvPr>
                <p:cNvSpPr/>
                <p:nvPr/>
              </p:nvSpPr>
              <p:spPr>
                <a:xfrm>
                  <a:off x="3329777" y="4174912"/>
                  <a:ext cx="2367074" cy="146105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B95341C-EA02-45FE-A6A2-D6F845016E4F}"/>
                    </a:ext>
                  </a:extLst>
                </p:cNvPr>
                <p:cNvSpPr txBox="1"/>
                <p:nvPr/>
              </p:nvSpPr>
              <p:spPr>
                <a:xfrm>
                  <a:off x="3548218" y="4431055"/>
                  <a:ext cx="206804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sz="2000" b="1" dirty="0" err="1"/>
                    <a:t>Res</a:t>
                  </a:r>
                  <a:r>
                    <a:rPr lang="fr-CH" sz="2000" b="1" dirty="0"/>
                    <a:t> </a:t>
                  </a:r>
                </a:p>
                <a:p>
                  <a:r>
                    <a:rPr lang="fr-CH" sz="2000" b="1" dirty="0"/>
                    <a:t>Communes</a:t>
                  </a:r>
                </a:p>
              </p:txBody>
            </p:sp>
          </p:grp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D93E01-70C2-4645-961D-BDB1AF7C471F}"/>
                </a:ext>
              </a:extLst>
            </p:cNvPr>
            <p:cNvSpPr txBox="1"/>
            <p:nvPr/>
          </p:nvSpPr>
          <p:spPr>
            <a:xfrm>
              <a:off x="1104071" y="2053042"/>
              <a:ext cx="28584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3200" dirty="0"/>
                <a:t>535</a:t>
              </a:r>
            </a:p>
            <a:p>
              <a:pPr algn="ctr"/>
              <a:r>
                <a:rPr lang="fr-CH" sz="3200" dirty="0"/>
                <a:t>Code Justinien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AD18B51-3EA9-4774-BA72-3998F95AAD63}"/>
              </a:ext>
            </a:extLst>
          </p:cNvPr>
          <p:cNvGrpSpPr/>
          <p:nvPr/>
        </p:nvGrpSpPr>
        <p:grpSpPr>
          <a:xfrm>
            <a:off x="5621179" y="415587"/>
            <a:ext cx="5301451" cy="2245280"/>
            <a:chOff x="6021905" y="517193"/>
            <a:chExt cx="5301451" cy="2245280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E1491F7-FAC7-4045-85A4-1DC289D23A9F}"/>
                </a:ext>
              </a:extLst>
            </p:cNvPr>
            <p:cNvSpPr txBox="1"/>
            <p:nvPr/>
          </p:nvSpPr>
          <p:spPr>
            <a:xfrm>
              <a:off x="7216730" y="517193"/>
              <a:ext cx="23599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3200" b="1" dirty="0"/>
                <a:t>Moyen Age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A1C9028-3E3B-423B-8B4D-CCC8253C7E54}"/>
                </a:ext>
              </a:extLst>
            </p:cNvPr>
            <p:cNvSpPr txBox="1"/>
            <p:nvPr/>
          </p:nvSpPr>
          <p:spPr>
            <a:xfrm>
              <a:off x="6021905" y="1192813"/>
              <a:ext cx="530145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dirty="0"/>
                <a:t>Droit d’usage coutumier sur les</a:t>
              </a:r>
            </a:p>
            <a:p>
              <a:r>
                <a:rPr lang="fr-CH" sz="2400" dirty="0"/>
                <a:t>biens communaux sans paiement</a:t>
              </a:r>
            </a:p>
            <a:p>
              <a:r>
                <a:rPr lang="fr-CH" sz="2400" dirty="0"/>
                <a:t>de contrepartie. </a:t>
              </a:r>
            </a:p>
            <a:p>
              <a:r>
                <a:rPr lang="fr-CH" sz="2400" dirty="0"/>
                <a:t>Puissance Féodale: nombre de sujets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29E0E98D-3F8F-45EC-B137-B90EE04C9815}"/>
              </a:ext>
            </a:extLst>
          </p:cNvPr>
          <p:cNvSpPr txBox="1"/>
          <p:nvPr/>
        </p:nvSpPr>
        <p:spPr>
          <a:xfrm>
            <a:off x="404639" y="6269963"/>
            <a:ext cx="30780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00" dirty="0"/>
              <a:t>Des communs et des hommes #DATAGUEULE 42 - 2015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2B4932-70F8-43CD-866F-FDBDAADF8206}"/>
              </a:ext>
            </a:extLst>
          </p:cNvPr>
          <p:cNvSpPr txBox="1"/>
          <p:nvPr/>
        </p:nvSpPr>
        <p:spPr>
          <a:xfrm>
            <a:off x="404639" y="6486220"/>
            <a:ext cx="44646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00" dirty="0"/>
              <a:t>L’’histoire méconnue des communs par Anne </a:t>
            </a:r>
            <a:r>
              <a:rPr lang="fr-CH" sz="900" dirty="0" err="1"/>
              <a:t>Lechêne</a:t>
            </a:r>
            <a:r>
              <a:rPr lang="fr-CH" sz="900" dirty="0"/>
              <a:t> – Colibris Le </a:t>
            </a:r>
            <a:r>
              <a:rPr lang="fr-CH" sz="900" dirty="0" err="1"/>
              <a:t>Mag</a:t>
            </a:r>
            <a:r>
              <a:rPr lang="fr-CH" sz="900" dirty="0"/>
              <a:t> juillet 2017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DCB32A9-7F51-437A-89E4-A032FE420557}"/>
              </a:ext>
            </a:extLst>
          </p:cNvPr>
          <p:cNvGrpSpPr/>
          <p:nvPr/>
        </p:nvGrpSpPr>
        <p:grpSpPr>
          <a:xfrm>
            <a:off x="5589804" y="2921163"/>
            <a:ext cx="5886548" cy="2845630"/>
            <a:chOff x="6077117" y="3019613"/>
            <a:chExt cx="5886548" cy="2845630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B085C7E-8634-4760-A570-1C9A68287BB4}"/>
                </a:ext>
              </a:extLst>
            </p:cNvPr>
            <p:cNvSpPr txBox="1"/>
            <p:nvPr/>
          </p:nvSpPr>
          <p:spPr>
            <a:xfrm>
              <a:off x="7303130" y="3019613"/>
              <a:ext cx="24833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3200" b="1" dirty="0"/>
                <a:t>Renaissance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1212356-EAFC-4D92-9E51-BD4859F43352}"/>
                </a:ext>
              </a:extLst>
            </p:cNvPr>
            <p:cNvSpPr txBox="1"/>
            <p:nvPr/>
          </p:nvSpPr>
          <p:spPr>
            <a:xfrm>
              <a:off x="6077117" y="3680029"/>
              <a:ext cx="5886548" cy="218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dirty="0"/>
                <a:t>15</a:t>
              </a:r>
              <a:r>
                <a:rPr lang="fr-CH" sz="2400" baseline="30000" dirty="0"/>
                <a:t>ème</a:t>
              </a:r>
              <a:r>
                <a:rPr lang="fr-CH" sz="2400" dirty="0"/>
                <a:t> puis accélération &gt; Angleterre </a:t>
              </a:r>
            </a:p>
            <a:p>
              <a:r>
                <a:rPr lang="fr-CH" sz="2400" dirty="0"/>
                <a:t>Laine, moutons, expulsion, enclosures</a:t>
              </a:r>
            </a:p>
            <a:p>
              <a:r>
                <a:rPr lang="fr-CH" sz="2400" dirty="0"/>
                <a:t>favorisant une approche + intensive</a:t>
              </a:r>
            </a:p>
            <a:p>
              <a:endParaRPr lang="fr-CH" sz="800" dirty="0"/>
            </a:p>
            <a:p>
              <a:r>
                <a:rPr lang="fr-CH" sz="2400" dirty="0"/>
                <a:t>18</a:t>
              </a:r>
              <a:r>
                <a:rPr lang="fr-CH" sz="2400" baseline="30000" dirty="0"/>
                <a:t>ème</a:t>
              </a:r>
              <a:r>
                <a:rPr lang="fr-CH" sz="2400" dirty="0"/>
                <a:t> </a:t>
              </a:r>
              <a:r>
                <a:rPr lang="fr-CH" sz="2400" dirty="0" err="1"/>
                <a:t>Inclosure</a:t>
              </a:r>
              <a:r>
                <a:rPr lang="fr-CH" sz="2400" dirty="0"/>
                <a:t> </a:t>
              </a:r>
              <a:r>
                <a:rPr lang="fr-CH" sz="2400" dirty="0" err="1"/>
                <a:t>Acts</a:t>
              </a:r>
              <a:r>
                <a:rPr lang="fr-CH" sz="2400" dirty="0"/>
                <a:t>: fin des communaux</a:t>
              </a:r>
            </a:p>
            <a:p>
              <a:endParaRPr lang="fr-CH" sz="800" dirty="0"/>
            </a:p>
            <a:p>
              <a:r>
                <a:rPr lang="fr-CH" sz="2400" dirty="0"/>
                <a:t>Les familles paysannes : précarité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DA767074-C60C-4DFC-8158-2E2A1D1FD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153" y="6273225"/>
            <a:ext cx="2254898" cy="5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B73BEC-8C02-4AE9-AB14-BCB78CD0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21" y="231143"/>
            <a:ext cx="2317088" cy="15618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A5B7F6-9136-4CEF-947E-451D0B6724FD}"/>
              </a:ext>
            </a:extLst>
          </p:cNvPr>
          <p:cNvSpPr txBox="1"/>
          <p:nvPr/>
        </p:nvSpPr>
        <p:spPr>
          <a:xfrm>
            <a:off x="1866083" y="491207"/>
            <a:ext cx="327205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800" b="1" dirty="0"/>
              <a:t>«Les Communs»</a:t>
            </a:r>
          </a:p>
          <a:p>
            <a:pPr algn="r"/>
            <a:r>
              <a:rPr lang="fr-CH" sz="2800" b="1" dirty="0"/>
              <a:t>d’où ça vient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90510F-8D62-47F6-9EBB-92EA4D6503AF}"/>
              </a:ext>
            </a:extLst>
          </p:cNvPr>
          <p:cNvSpPr txBox="1"/>
          <p:nvPr/>
        </p:nvSpPr>
        <p:spPr>
          <a:xfrm>
            <a:off x="661043" y="2545203"/>
            <a:ext cx="29489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1968: </a:t>
            </a:r>
            <a:r>
              <a:rPr lang="fr-CH" sz="3200" dirty="0"/>
              <a:t>La tragédie des Communs</a:t>
            </a:r>
          </a:p>
          <a:p>
            <a:r>
              <a:rPr lang="fr-CH" dirty="0"/>
              <a:t>selon Garret Hardin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DB18CDF-46A5-4F78-B5B8-C25819A67095}"/>
              </a:ext>
            </a:extLst>
          </p:cNvPr>
          <p:cNvGrpSpPr/>
          <p:nvPr/>
        </p:nvGrpSpPr>
        <p:grpSpPr>
          <a:xfrm>
            <a:off x="427744" y="3899420"/>
            <a:ext cx="3108158" cy="1244092"/>
            <a:chOff x="427744" y="3899420"/>
            <a:chExt cx="3108158" cy="1244092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915F24A-DAC8-46F2-AB56-7E3E7C8BF8CF}"/>
                </a:ext>
              </a:extLst>
            </p:cNvPr>
            <p:cNvGrpSpPr/>
            <p:nvPr/>
          </p:nvGrpSpPr>
          <p:grpSpPr>
            <a:xfrm>
              <a:off x="427744" y="3899420"/>
              <a:ext cx="1707769" cy="1244091"/>
              <a:chOff x="427744" y="3899420"/>
              <a:chExt cx="1707769" cy="1244091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4F7F64D-31DC-428B-AA81-C7733C4AA5A4}"/>
                  </a:ext>
                </a:extLst>
              </p:cNvPr>
              <p:cNvSpPr txBox="1"/>
              <p:nvPr/>
            </p:nvSpPr>
            <p:spPr>
              <a:xfrm>
                <a:off x="427744" y="4497180"/>
                <a:ext cx="12678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Propriété </a:t>
                </a:r>
              </a:p>
              <a:p>
                <a:r>
                  <a:rPr lang="fr-CH" dirty="0"/>
                  <a:t>publique</a:t>
                </a:r>
              </a:p>
            </p:txBody>
          </p:sp>
          <p:cxnSp>
            <p:nvCxnSpPr>
              <p:cNvPr id="9" name="Connecteur droit avec flèche 8">
                <a:extLst>
                  <a:ext uri="{FF2B5EF4-FFF2-40B4-BE49-F238E27FC236}">
                    <a16:creationId xmlns:a16="http://schemas.microsoft.com/office/drawing/2014/main" id="{07190F80-704F-4D90-8A25-F8DA06DB6F11}"/>
                  </a:ext>
                </a:extLst>
              </p:cNvPr>
              <p:cNvCxnSpPr>
                <a:cxnSpLocks/>
                <a:stCxn id="5" idx="2"/>
                <a:endCxn id="6" idx="0"/>
              </p:cNvCxnSpPr>
              <p:nvPr/>
            </p:nvCxnSpPr>
            <p:spPr>
              <a:xfrm flipH="1">
                <a:off x="1061690" y="3899420"/>
                <a:ext cx="1073823" cy="5977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3EEF39F-E13E-46BC-87ED-4AEECE1D4280}"/>
                </a:ext>
              </a:extLst>
            </p:cNvPr>
            <p:cNvGrpSpPr/>
            <p:nvPr/>
          </p:nvGrpSpPr>
          <p:grpSpPr>
            <a:xfrm>
              <a:off x="2135513" y="3899420"/>
              <a:ext cx="1400389" cy="1244092"/>
              <a:chOff x="2135513" y="3899420"/>
              <a:chExt cx="1400389" cy="124409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15F0C1A-B510-44B6-80A7-81F762DA9556}"/>
                  </a:ext>
                </a:extLst>
              </p:cNvPr>
              <p:cNvSpPr txBox="1"/>
              <p:nvPr/>
            </p:nvSpPr>
            <p:spPr>
              <a:xfrm>
                <a:off x="2358755" y="4497181"/>
                <a:ext cx="11771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/>
                  <a:t>Propriété </a:t>
                </a:r>
              </a:p>
              <a:p>
                <a:r>
                  <a:rPr lang="fr-CH" dirty="0"/>
                  <a:t>privée</a:t>
                </a:r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01A347CF-B3BB-42E4-AFCD-5E055C843288}"/>
                  </a:ext>
                </a:extLst>
              </p:cNvPr>
              <p:cNvCxnSpPr>
                <a:stCxn id="5" idx="2"/>
                <a:endCxn id="7" idx="0"/>
              </p:cNvCxnSpPr>
              <p:nvPr/>
            </p:nvCxnSpPr>
            <p:spPr>
              <a:xfrm>
                <a:off x="2135513" y="3899420"/>
                <a:ext cx="811816" cy="5977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8BD188F-AB91-4715-8ABF-66E0F3B7FE3C}"/>
              </a:ext>
            </a:extLst>
          </p:cNvPr>
          <p:cNvGrpSpPr/>
          <p:nvPr/>
        </p:nvGrpSpPr>
        <p:grpSpPr>
          <a:xfrm>
            <a:off x="5434957" y="491207"/>
            <a:ext cx="5863593" cy="1354217"/>
            <a:chOff x="5882394" y="491207"/>
            <a:chExt cx="5863593" cy="135421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47EB71A-0278-4922-8382-02FA6D01801D}"/>
                </a:ext>
              </a:extLst>
            </p:cNvPr>
            <p:cNvSpPr txBox="1"/>
            <p:nvPr/>
          </p:nvSpPr>
          <p:spPr>
            <a:xfrm>
              <a:off x="5882394" y="491207"/>
              <a:ext cx="3542380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1990 : </a:t>
              </a:r>
              <a:r>
                <a:rPr lang="fr-CH" sz="3200" dirty="0" err="1"/>
                <a:t>Governing</a:t>
              </a:r>
              <a:r>
                <a:rPr lang="fr-CH" sz="3200" dirty="0"/>
                <a:t> the </a:t>
              </a:r>
            </a:p>
            <a:p>
              <a:r>
                <a:rPr lang="fr-CH" sz="3200" dirty="0"/>
                <a:t>Commons</a:t>
              </a:r>
            </a:p>
            <a:p>
              <a:r>
                <a:rPr lang="fr-CH" dirty="0"/>
                <a:t>Par </a:t>
              </a:r>
              <a:r>
                <a:rPr lang="fr-CH" dirty="0" err="1"/>
                <a:t>Elinor</a:t>
              </a:r>
              <a:r>
                <a:rPr lang="fr-CH" dirty="0"/>
                <a:t> </a:t>
              </a:r>
              <a:r>
                <a:rPr lang="fr-CH" dirty="0" err="1"/>
                <a:t>Ostrom</a:t>
              </a:r>
              <a:endParaRPr lang="fr-CH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0BCD0EE-DBD6-4144-9BAD-ECF7FCCE0DB2}"/>
                </a:ext>
              </a:extLst>
            </p:cNvPr>
            <p:cNvSpPr txBox="1"/>
            <p:nvPr/>
          </p:nvSpPr>
          <p:spPr>
            <a:xfrm>
              <a:off x="9424774" y="716014"/>
              <a:ext cx="2321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8 principes : </a:t>
              </a:r>
            </a:p>
            <a:p>
              <a:r>
                <a:rPr lang="fr-CH" dirty="0"/>
                <a:t>notions de R limitées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8151722-C76F-46F5-B940-EE2E01518D79}"/>
              </a:ext>
            </a:extLst>
          </p:cNvPr>
          <p:cNvGrpSpPr/>
          <p:nvPr/>
        </p:nvGrpSpPr>
        <p:grpSpPr>
          <a:xfrm>
            <a:off x="5434957" y="2130224"/>
            <a:ext cx="5374613" cy="2851598"/>
            <a:chOff x="5882394" y="2199580"/>
            <a:chExt cx="5374613" cy="2851598"/>
          </a:xfrm>
        </p:grpSpPr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76DD7EF-B8F0-443A-98F0-4A5D52D68FE8}"/>
                </a:ext>
              </a:extLst>
            </p:cNvPr>
            <p:cNvSpPr txBox="1"/>
            <p:nvPr/>
          </p:nvSpPr>
          <p:spPr>
            <a:xfrm>
              <a:off x="5882394" y="2199580"/>
              <a:ext cx="5374613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2007 : </a:t>
              </a:r>
              <a:r>
                <a:rPr lang="fr-CH" sz="3200" dirty="0"/>
                <a:t>Nouveaux Communs de </a:t>
              </a:r>
            </a:p>
            <a:p>
              <a:r>
                <a:rPr lang="fr-CH" sz="3200" dirty="0"/>
                <a:t>la connaissance</a:t>
              </a:r>
            </a:p>
            <a:p>
              <a:r>
                <a:rPr lang="fr-CH" dirty="0"/>
                <a:t>Par </a:t>
              </a:r>
              <a:r>
                <a:rPr lang="fr-CH" dirty="0" err="1"/>
                <a:t>Elinor</a:t>
              </a:r>
              <a:r>
                <a:rPr lang="fr-CH" dirty="0"/>
                <a:t> </a:t>
              </a:r>
              <a:r>
                <a:rPr lang="fr-CH" dirty="0" err="1"/>
                <a:t>Ostrom</a:t>
              </a:r>
              <a:r>
                <a:rPr lang="fr-CH" dirty="0"/>
                <a:t> Charlotte Hess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5823B3-063D-44A9-BE03-7942A4F61CD7}"/>
                </a:ext>
              </a:extLst>
            </p:cNvPr>
            <p:cNvSpPr/>
            <p:nvPr/>
          </p:nvSpPr>
          <p:spPr>
            <a:xfrm>
              <a:off x="5882394" y="3573850"/>
              <a:ext cx="322114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dirty="0"/>
                <a:t>« </a:t>
              </a:r>
              <a:r>
                <a:rPr lang="fr-CH" i="1" dirty="0"/>
                <a:t>les communs sont des ressources partagées par un groupe de personnes et qui sont vulnérables aux dégradations et aux enclosures</a:t>
              </a:r>
              <a:r>
                <a:rPr lang="fr-CH" dirty="0"/>
                <a:t> »</a:t>
              </a: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AC5D032B-C052-443D-A1C6-30F22F0D0554}"/>
              </a:ext>
            </a:extLst>
          </p:cNvPr>
          <p:cNvSpPr txBox="1"/>
          <p:nvPr/>
        </p:nvSpPr>
        <p:spPr>
          <a:xfrm>
            <a:off x="5434957" y="5143511"/>
            <a:ext cx="50417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2009 : </a:t>
            </a:r>
            <a:r>
              <a:rPr lang="fr-CH" sz="3200" dirty="0"/>
              <a:t>Prix Nobel d’Economie</a:t>
            </a:r>
          </a:p>
          <a:p>
            <a:r>
              <a:rPr lang="fr-CH" dirty="0" err="1"/>
              <a:t>Elinor</a:t>
            </a:r>
            <a:r>
              <a:rPr lang="fr-CH" dirty="0"/>
              <a:t> </a:t>
            </a:r>
            <a:r>
              <a:rPr lang="fr-CH"/>
              <a:t>Ostrom</a:t>
            </a:r>
            <a:endParaRPr lang="fr-CH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7CC8E7-65F7-4537-94C1-6425FB11112C}"/>
              </a:ext>
            </a:extLst>
          </p:cNvPr>
          <p:cNvSpPr/>
          <p:nvPr/>
        </p:nvSpPr>
        <p:spPr>
          <a:xfrm>
            <a:off x="8756684" y="3781493"/>
            <a:ext cx="3221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Question neutralité du net</a:t>
            </a:r>
          </a:p>
          <a:p>
            <a:r>
              <a:rPr lang="fr-CH" dirty="0"/>
              <a:t>Risque d’Enclosure </a:t>
            </a:r>
          </a:p>
          <a:p>
            <a:r>
              <a:rPr lang="fr-CH" dirty="0"/>
              <a:t>Firmes géantes du Net</a:t>
            </a:r>
          </a:p>
        </p:txBody>
      </p:sp>
    </p:spTree>
    <p:extLst>
      <p:ext uri="{BB962C8B-B14F-4D97-AF65-F5344CB8AC3E}">
        <p14:creationId xmlns:p14="http://schemas.microsoft.com/office/powerpoint/2010/main" val="157439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5208</TotalTime>
  <Words>823</Words>
  <Application>Microsoft Office PowerPoint</Application>
  <PresentationFormat>Grand écran</PresentationFormat>
  <Paragraphs>145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Palatino Linotype</vt:lpstr>
      <vt:lpstr>Galerie</vt:lpstr>
      <vt:lpstr>  1er nov 21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Travailler en réseau: et on construisait du commun?</dc:title>
  <dc:creator>Equipe Pédagogique</dc:creator>
  <cp:lastModifiedBy>Nadine</cp:lastModifiedBy>
  <cp:revision>157</cp:revision>
  <dcterms:created xsi:type="dcterms:W3CDTF">2021-02-16T09:36:53Z</dcterms:created>
  <dcterms:modified xsi:type="dcterms:W3CDTF">2021-11-03T20:48:55Z</dcterms:modified>
</cp:coreProperties>
</file>